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257" r:id="rId3"/>
    <p:sldId id="258" r:id="rId4"/>
    <p:sldId id="277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50" r:id="rId16"/>
    <p:sldId id="351" r:id="rId17"/>
    <p:sldId id="347" r:id="rId18"/>
    <p:sldId id="348" r:id="rId19"/>
    <p:sldId id="315" r:id="rId20"/>
    <p:sldId id="336" r:id="rId21"/>
    <p:sldId id="320" r:id="rId22"/>
    <p:sldId id="321" r:id="rId23"/>
    <p:sldId id="349" r:id="rId24"/>
    <p:sldId id="335" r:id="rId25"/>
    <p:sldId id="317" r:id="rId26"/>
    <p:sldId id="352" r:id="rId27"/>
    <p:sldId id="323" r:id="rId28"/>
    <p:sldId id="353" r:id="rId29"/>
    <p:sldId id="314" r:id="rId30"/>
    <p:sldId id="313" r:id="rId31"/>
    <p:sldId id="354" r:id="rId32"/>
    <p:sldId id="325" r:id="rId33"/>
    <p:sldId id="322" r:id="rId34"/>
    <p:sldId id="316" r:id="rId35"/>
    <p:sldId id="318" r:id="rId36"/>
    <p:sldId id="319" r:id="rId37"/>
    <p:sldId id="355" r:id="rId38"/>
    <p:sldId id="324" r:id="rId39"/>
    <p:sldId id="356" r:id="rId40"/>
    <p:sldId id="359" r:id="rId41"/>
    <p:sldId id="360" r:id="rId42"/>
    <p:sldId id="326" r:id="rId43"/>
    <p:sldId id="327" r:id="rId44"/>
    <p:sldId id="361" r:id="rId45"/>
    <p:sldId id="362" r:id="rId46"/>
    <p:sldId id="363" r:id="rId47"/>
    <p:sldId id="364" r:id="rId48"/>
    <p:sldId id="310" r:id="rId49"/>
    <p:sldId id="311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28" r:id="rId64"/>
    <p:sldId id="378" r:id="rId65"/>
    <p:sldId id="330" r:id="rId66"/>
    <p:sldId id="379" r:id="rId67"/>
    <p:sldId id="380" r:id="rId68"/>
    <p:sldId id="329" r:id="rId69"/>
    <p:sldId id="381" r:id="rId70"/>
    <p:sldId id="382" r:id="rId71"/>
    <p:sldId id="384" r:id="rId72"/>
    <p:sldId id="331" r:id="rId73"/>
    <p:sldId id="385" r:id="rId74"/>
    <p:sldId id="386" r:id="rId75"/>
    <p:sldId id="387" r:id="rId76"/>
    <p:sldId id="388" r:id="rId77"/>
    <p:sldId id="334" r:id="rId78"/>
    <p:sldId id="389" r:id="rId79"/>
    <p:sldId id="390" r:id="rId80"/>
    <p:sldId id="391" r:id="rId81"/>
    <p:sldId id="392" r:id="rId82"/>
    <p:sldId id="393" r:id="rId83"/>
    <p:sldId id="394" r:id="rId84"/>
    <p:sldId id="395" r:id="rId85"/>
    <p:sldId id="279" r:id="rId86"/>
    <p:sldId id="396" r:id="rId87"/>
    <p:sldId id="397" r:id="rId88"/>
    <p:sldId id="398" r:id="rId89"/>
    <p:sldId id="399" r:id="rId90"/>
    <p:sldId id="400" r:id="rId91"/>
    <p:sldId id="401" r:id="rId92"/>
    <p:sldId id="402" r:id="rId93"/>
    <p:sldId id="403" r:id="rId94"/>
    <p:sldId id="404" r:id="rId95"/>
    <p:sldId id="407" r:id="rId96"/>
    <p:sldId id="408" r:id="rId97"/>
    <p:sldId id="409" r:id="rId98"/>
    <p:sldId id="410" r:id="rId99"/>
    <p:sldId id="411" r:id="rId100"/>
    <p:sldId id="412" r:id="rId101"/>
    <p:sldId id="413" r:id="rId102"/>
    <p:sldId id="414" r:id="rId103"/>
    <p:sldId id="415" r:id="rId104"/>
    <p:sldId id="416" r:id="rId105"/>
    <p:sldId id="417" r:id="rId106"/>
    <p:sldId id="418" r:id="rId10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FFFE"/>
    <a:srgbClr val="2596D3"/>
    <a:srgbClr val="1B3A8A"/>
    <a:srgbClr val="0370CB"/>
    <a:srgbClr val="02D3F1"/>
    <a:srgbClr val="14C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arm\Desktop\respaldo\Escritorio\ESCRITORIO%2031.10.2024\COMERCIAL\INDICADORES%20TRIMESTRALES\INDICADORES%202025\indicadores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arm\Desktop\respaldo\Escritorio\ESCRITORIO%2031.10.2024\COMERCIAL\INDICADORES%20TRIMESTRALES\INDICADORES%202025\indicadores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arm\Desktop\respaldo\Escritorio\ESCRITORIO%2031.10.2024\COMERCIAL\INDICADORES%20TRIMESTRALES\INDICADORES%202025\indicadores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marm\Desktop\respaldo\Escritorio\ESCRITORIO%2031.10.2024\COMERCIAL\INDICADORES%20TRIMESTRALES\INDICADORES%202025\indicadores%20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ctor%20Mejia\Desktop\Papeles%20de%20Trabajo%20KPI%20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b="1" noProof="0" dirty="0"/>
              <a:t>Índice de Satisfacción 2° trimestre 2025</a:t>
            </a:r>
          </a:p>
        </c:rich>
      </c:tx>
      <c:layout>
        <c:manualLayout>
          <c:xMode val="edge"/>
          <c:yMode val="edge"/>
          <c:x val="0.1645811514939943"/>
          <c:y val="3.9653035935563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SATISFACCIÓN!$D$5</c:f>
              <c:strCache>
                <c:ptCount val="1"/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SATISFACCIÓN!$B$6:$B$9</c:f>
              <c:strCache>
                <c:ptCount val="4"/>
                <c:pt idx="0">
                  <c:v>Atracción de Talento</c:v>
                </c:pt>
                <c:pt idx="1">
                  <c:v>Estudios Socioeconomicos</c:v>
                </c:pt>
                <c:pt idx="2">
                  <c:v>Servicio Especializado</c:v>
                </c:pt>
                <c:pt idx="3">
                  <c:v>Transporte</c:v>
                </c:pt>
              </c:strCache>
            </c:strRef>
          </c:cat>
          <c:val>
            <c:numRef>
              <c:f>SATISFACCIÓN!$D$6:$D$9</c:f>
              <c:numCache>
                <c:formatCode>0.0%</c:formatCode>
                <c:ptCount val="4"/>
                <c:pt idx="0">
                  <c:v>0.97666666666666657</c:v>
                </c:pt>
                <c:pt idx="1">
                  <c:v>0.93833333333333335</c:v>
                </c:pt>
                <c:pt idx="2">
                  <c:v>0.94000000000000006</c:v>
                </c:pt>
                <c:pt idx="3">
                  <c:v>0.96666666666666667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B-4B4C-8231-681EB186A7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387840"/>
        <c:axId val="39384480"/>
        <c:axId val="0"/>
      </c:bar3DChart>
      <c:catAx>
        <c:axId val="393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4480"/>
        <c:crosses val="autoZero"/>
        <c:auto val="1"/>
        <c:lblAlgn val="ctr"/>
        <c:lblOffset val="100"/>
        <c:noMultiLvlLbl val="0"/>
      </c:catAx>
      <c:valAx>
        <c:axId val="393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SATISFACCIÓN!$K$3</c:f>
              <c:strCache>
                <c:ptCount val="1"/>
                <c:pt idx="0">
                  <c:v>Índice de Satisfacción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SATISFACCIÓN!$J$4:$J$5</c:f>
              <c:strCache>
                <c:ptCount val="2"/>
                <c:pt idx="0">
                  <c:v>1er Trimestre</c:v>
                </c:pt>
                <c:pt idx="1">
                  <c:v>2° Trimestre</c:v>
                </c:pt>
              </c:strCache>
            </c:strRef>
          </c:cat>
          <c:val>
            <c:numRef>
              <c:f>SATISFACCIÓN!$K$4:$K$5</c:f>
              <c:numCache>
                <c:formatCode>0.0%</c:formatCode>
                <c:ptCount val="2"/>
                <c:pt idx="0">
                  <c:v>0.9554166666666668</c:v>
                </c:pt>
                <c:pt idx="1">
                  <c:v>0.95541666666666669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6-4831-B25C-B331235BBA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387840"/>
        <c:axId val="39384480"/>
        <c:axId val="0"/>
      </c:bar3DChart>
      <c:catAx>
        <c:axId val="393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9384480"/>
        <c:crosses val="autoZero"/>
        <c:auto val="1"/>
        <c:lblAlgn val="ctr"/>
        <c:lblOffset val="100"/>
        <c:noMultiLvlLbl val="0"/>
      </c:catAx>
      <c:valAx>
        <c:axId val="393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b="1" noProof="0" dirty="0"/>
              <a:t>Índice de satisfacción Abril 2025</a:t>
            </a:r>
          </a:p>
        </c:rich>
      </c:tx>
      <c:layout>
        <c:manualLayout>
          <c:xMode val="edge"/>
          <c:yMode val="edge"/>
          <c:x val="0.27629526679417227"/>
          <c:y val="3.9652923819305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SATISFACCIÓN!$D$47:$D$48</c:f>
              <c:strCache>
                <c:ptCount val="2"/>
                <c:pt idx="0">
                  <c:v>ABRIL</c:v>
                </c:pt>
                <c:pt idx="1">
                  <c:v>Puntuación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SATISFACCIÓN!$B$49:$C$52</c:f>
              <c:multiLvlStrCache>
                <c:ptCount val="4"/>
                <c:lvl>
                  <c:pt idx="0">
                    <c:v>REVESTO</c:v>
                  </c:pt>
                  <c:pt idx="1">
                    <c:v>RALOY</c:v>
                  </c:pt>
                  <c:pt idx="2">
                    <c:v>BBM </c:v>
                  </c:pt>
                  <c:pt idx="3">
                    <c:v>SEG AUTOMOTIVE</c:v>
                  </c:pt>
                </c:lvl>
                <c:lvl>
                  <c:pt idx="0">
                    <c:v>Atracción de Talento</c:v>
                  </c:pt>
                  <c:pt idx="1">
                    <c:v>ESES</c:v>
                  </c:pt>
                  <c:pt idx="2">
                    <c:v>Servicio Especializado</c:v>
                  </c:pt>
                  <c:pt idx="3">
                    <c:v>Transporte</c:v>
                  </c:pt>
                </c:lvl>
              </c:multiLvlStrCache>
            </c:multiLvlStrRef>
          </c:cat>
          <c:val>
            <c:numRef>
              <c:f>SATISFACCIÓN!$D$49:$D$52</c:f>
              <c:numCache>
                <c:formatCode>0%</c:formatCode>
                <c:ptCount val="4"/>
                <c:pt idx="0">
                  <c:v>0.96</c:v>
                </c:pt>
                <c:pt idx="1">
                  <c:v>0.91999999999999993</c:v>
                </c:pt>
                <c:pt idx="2">
                  <c:v>0.96</c:v>
                </c:pt>
                <c:pt idx="3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B-46D2-AF47-FAC853F66F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387840"/>
        <c:axId val="39384480"/>
        <c:axId val="0"/>
      </c:bar3DChart>
      <c:catAx>
        <c:axId val="393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4480"/>
        <c:crosses val="autoZero"/>
        <c:auto val="1"/>
        <c:lblAlgn val="ctr"/>
        <c:lblOffset val="100"/>
        <c:noMultiLvlLbl val="0"/>
      </c:catAx>
      <c:valAx>
        <c:axId val="393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419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b="1" noProof="0" dirty="0"/>
              <a:t>Índice de satisfacción Mayo 2025</a:t>
            </a:r>
          </a:p>
        </c:rich>
      </c:tx>
      <c:layout>
        <c:manualLayout>
          <c:xMode val="edge"/>
          <c:yMode val="edge"/>
          <c:x val="0.22806303711321912"/>
          <c:y val="3.9652923819305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SATISFACCIÓN!$H$47:$H$48</c:f>
              <c:strCache>
                <c:ptCount val="2"/>
                <c:pt idx="0">
                  <c:v>MAYO</c:v>
                </c:pt>
                <c:pt idx="1">
                  <c:v>Puntuación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SATISFACCIÓN!$F$49:$G$52</c:f>
              <c:multiLvlStrCache>
                <c:ptCount val="4"/>
                <c:lvl>
                  <c:pt idx="0">
                    <c:v>TSYS</c:v>
                  </c:pt>
                  <c:pt idx="1">
                    <c:v>TRUPER / MAHLE</c:v>
                  </c:pt>
                  <c:pt idx="2">
                    <c:v>HITCHINER</c:v>
                  </c:pt>
                  <c:pt idx="3">
                    <c:v>ALPLA PLANTA</c:v>
                  </c:pt>
                </c:lvl>
                <c:lvl>
                  <c:pt idx="0">
                    <c:v>Atracción de Talento</c:v>
                  </c:pt>
                  <c:pt idx="1">
                    <c:v>ESES</c:v>
                  </c:pt>
                  <c:pt idx="2">
                    <c:v>Servicio Especializado</c:v>
                  </c:pt>
                  <c:pt idx="3">
                    <c:v>Transporte</c:v>
                  </c:pt>
                </c:lvl>
              </c:multiLvlStrCache>
            </c:multiLvlStrRef>
          </c:cat>
          <c:val>
            <c:numRef>
              <c:f>SATISFACCIÓN!$H$49:$H$52</c:f>
              <c:numCache>
                <c:formatCode>0%</c:formatCode>
                <c:ptCount val="4"/>
                <c:pt idx="0">
                  <c:v>1</c:v>
                </c:pt>
                <c:pt idx="1">
                  <c:v>0.97</c:v>
                </c:pt>
                <c:pt idx="2">
                  <c:v>0.93</c:v>
                </c:pt>
                <c:pt idx="3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2-4900-B3B5-5EE7EF2807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387840"/>
        <c:axId val="39384480"/>
        <c:axId val="0"/>
      </c:bar3DChart>
      <c:catAx>
        <c:axId val="393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4480"/>
        <c:crosses val="autoZero"/>
        <c:auto val="1"/>
        <c:lblAlgn val="ctr"/>
        <c:lblOffset val="100"/>
        <c:noMultiLvlLbl val="0"/>
      </c:catAx>
      <c:valAx>
        <c:axId val="393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419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n-US" sz="12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MX" b="1" noProof="0" dirty="0"/>
              <a:t>Índice de satisfacción Junio 2025</a:t>
            </a:r>
          </a:p>
        </c:rich>
      </c:tx>
      <c:layout>
        <c:manualLayout>
          <c:xMode val="edge"/>
          <c:yMode val="edge"/>
          <c:x val="0.25908426275822466"/>
          <c:y val="3.9652923819305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SATISFACCIÓN!$L$47:$L$48</c:f>
              <c:strCache>
                <c:ptCount val="2"/>
                <c:pt idx="0">
                  <c:v>JUNIO</c:v>
                </c:pt>
                <c:pt idx="1">
                  <c:v>Puntuación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SATISFACCIÓN!$J$49:$K$52</c:f>
              <c:multiLvlStrCache>
                <c:ptCount val="4"/>
                <c:lvl>
                  <c:pt idx="0">
                    <c:v>MARELLI</c:v>
                  </c:pt>
                  <c:pt idx="1">
                    <c:v>TME / LME</c:v>
                  </c:pt>
                  <c:pt idx="2">
                    <c:v>TELEVISA</c:v>
                  </c:pt>
                  <c:pt idx="3">
                    <c:v>ALPLA CT</c:v>
                  </c:pt>
                </c:lvl>
                <c:lvl>
                  <c:pt idx="0">
                    <c:v>Atracción de Talento</c:v>
                  </c:pt>
                  <c:pt idx="1">
                    <c:v>ESES</c:v>
                  </c:pt>
                  <c:pt idx="2">
                    <c:v>Servicio Especializado</c:v>
                  </c:pt>
                  <c:pt idx="3">
                    <c:v>Transporte</c:v>
                  </c:pt>
                </c:lvl>
              </c:multiLvlStrCache>
            </c:multiLvlStrRef>
          </c:cat>
          <c:val>
            <c:numRef>
              <c:f>SATISFACCIÓN!$L$49:$L$52</c:f>
              <c:numCache>
                <c:formatCode>0%</c:formatCode>
                <c:ptCount val="4"/>
                <c:pt idx="0">
                  <c:v>0.97</c:v>
                </c:pt>
                <c:pt idx="1">
                  <c:v>0.92500000000000004</c:v>
                </c:pt>
                <c:pt idx="2">
                  <c:v>0.93</c:v>
                </c:pt>
                <c:pt idx="3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D-4CAF-A52B-55778EE626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387840"/>
        <c:axId val="39384480"/>
        <c:axId val="0"/>
      </c:bar3DChart>
      <c:catAx>
        <c:axId val="393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4480"/>
        <c:crosses val="autoZero"/>
        <c:auto val="1"/>
        <c:lblAlgn val="ctr"/>
        <c:lblOffset val="100"/>
        <c:noMultiLvlLbl val="0"/>
      </c:catAx>
      <c:valAx>
        <c:axId val="393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938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es-419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419" b="1" dirty="0"/>
              <a:t>Cobranza Efectiva VS Estimación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Cobranza!$C$18</c:f>
              <c:strCache>
                <c:ptCount val="1"/>
                <c:pt idx="0">
                  <c:v>Estimación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Cobranza!$B$19:$B$24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 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Cobranza!$C$19:$C$24</c:f>
              <c:numCache>
                <c:formatCode>"$"#,##0.00_);[Red]\("$"#,##0.00\)</c:formatCode>
                <c:ptCount val="6"/>
                <c:pt idx="0">
                  <c:v>11044247</c:v>
                </c:pt>
                <c:pt idx="1">
                  <c:v>9482390.2400000002</c:v>
                </c:pt>
                <c:pt idx="2">
                  <c:v>10263318.620000001</c:v>
                </c:pt>
                <c:pt idx="3">
                  <c:v>11115520</c:v>
                </c:pt>
                <c:pt idx="4">
                  <c:v>12753381.550000001</c:v>
                </c:pt>
                <c:pt idx="5">
                  <c:v>10783211.190000001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BD-4CF0-A2C2-A951D7A58312}"/>
            </c:ext>
          </c:extLst>
        </c:ser>
        <c:ser>
          <c:idx val="1"/>
          <c:order val="1"/>
          <c:tx>
            <c:strRef>
              <c:f>Cobranza!$D$18</c:f>
              <c:strCache>
                <c:ptCount val="1"/>
                <c:pt idx="0">
                  <c:v>Cobranza Efectiva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Cobranza!$B$19:$B$24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 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Cobranza!$D$19:$D$24</c:f>
              <c:numCache>
                <c:formatCode>"$"#,##0.00_);[Red]\("$"#,##0.00\)</c:formatCode>
                <c:ptCount val="6"/>
                <c:pt idx="0">
                  <c:v>12773476.370000001</c:v>
                </c:pt>
                <c:pt idx="1">
                  <c:v>9731699.9100000001</c:v>
                </c:pt>
                <c:pt idx="2">
                  <c:v>9849938.9299999997</c:v>
                </c:pt>
                <c:pt idx="3">
                  <c:v>10423557.02</c:v>
                </c:pt>
                <c:pt idx="4">
                  <c:v>12020138.909999998</c:v>
                </c:pt>
                <c:pt idx="5">
                  <c:v>7385466.8000000007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BD-4CF0-A2C2-A951D7A58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846472256"/>
        <c:axId val="1846462656"/>
      </c:barChart>
      <c:catAx>
        <c:axId val="184647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846462656"/>
        <c:crosses val="autoZero"/>
        <c:auto val="1"/>
        <c:lblAlgn val="ctr"/>
        <c:lblOffset val="100"/>
        <c:noMultiLvlLbl val="0"/>
      </c:catAx>
      <c:valAx>
        <c:axId val="184646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419" dirty="0"/>
                  <a:t>Monto en pesos mexicanos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846472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D4FDA-DCEF-10B8-E28A-D93D8CAB2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847449-95D7-2867-46E5-F52F58592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E7AD1-1FDB-518F-7555-C29FAEBD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11/07/2025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319672-CC1E-A908-41BC-7947A094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2E57FA-90B8-53A2-723E-0CF250D1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6143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C4CFD-FBF3-A820-0073-6753D322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35FB3B-7D92-F415-7549-878B19B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0ED56E-8222-C72B-99BE-2C607029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11/07/2025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F18300-1D8F-9EB4-B245-CA7017A3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CE896-3057-26D4-2CD9-B1657B73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7965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6E1804-6307-B634-4DE5-B715DDD67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1F3CC3-4ED8-787F-974E-73DCB9321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F17B2-B4A5-52F8-299E-1C14B121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11/07/2025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223B35-8888-C9C1-3D05-4955C701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FDB955-BB89-510D-5006-D7018AF9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3283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801B6-4530-1751-9124-AA72FB8E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0423E4-E607-8005-B9BB-905F28FB2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0E320B-A1A3-DB3B-771A-016E02B9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11/07/2025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0B1B54-13F9-CB66-C23A-DF25F026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BC4676-C4EB-38BA-86D8-0C26D0AC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0849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3649F-E736-FD86-179F-C8BD536B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7E1EDB-244A-9029-7B8F-46724FA81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C9E8AC-8FF2-1C53-D60E-B7C51386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11/07/2025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A7B32-B0A9-A8C8-A021-583C710D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801DE0-31A0-2643-649C-286A29D1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3221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A5CD3-E1EB-B14A-4A79-1C0920AB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3AB36D-7F25-15D4-9DC4-A8CE54BC2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7A45B-CB84-4707-DA18-2A03BE53E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573C46-B515-97D7-82CC-126084A2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11/07/2025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4FF5F9-0C3F-CEB0-4928-E2FF329B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71981F-BC87-5292-610C-8A772BB4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778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24B6F-6A6F-9CF2-D4A6-202CCD91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2E9990-0C6E-398B-5CE3-DE1B6AB1E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76BA8A-3A25-E585-0637-920C66BDF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C35E19-114A-489E-2BD8-6A57DB26B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2D886C-F6EA-6283-FCDD-8786558C1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E34AE0-0638-540F-B76D-94F47939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11/07/2025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CCC878-59D8-5EB5-2096-1F1DB896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12BF16-02E6-F534-CC9C-3CE4709B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2864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D5E9A-8CE0-E259-8CA0-B907DFAC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AA315F-1E48-7B82-9ED3-5F2E33F8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11/07/2025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D03AC0-05F5-DB98-6369-9331DD92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738C1C-F8FC-A06F-ED33-7D5295C2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9310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C924BF-73DB-84D6-A172-0C9B1938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11/07/2025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8CFB5-ED33-F9C7-80B0-5C9DE9E5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0AA46F-9A55-8FCD-BEB0-5AD4E648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3761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93EC9-DE20-69C6-2498-E019721F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A26060-7A97-315C-BCFC-5042B721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08ED4C-0E4C-B137-DACD-1C40BF64C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F1B6A-8EFA-726D-ACA1-C635B612E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11/07/2025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2BAA43-3092-2A7D-20BF-29B0F33B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BFC07-D322-742C-52BD-56BBB77C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4655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4C82B-158A-4C4B-3DE3-AFDA22E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7F9544-0BE0-B1B3-0AAD-9C370CAF7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B92561-BC91-52A1-44C2-C74A910A3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175CAA-65F5-77AD-1AD2-A1D6DF5E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843-080F-4B49-B52C-BD6C25EB9E5E}" type="datetimeFigureOut">
              <a:rPr lang="es-MX" smtClean="0"/>
              <a:t>11/07/2025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8BEF99-FDE5-058C-E038-140DB479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4ADD07-B22D-72EC-6CCC-7B9578EA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0308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246A75-9C2E-FED9-BC68-5745E44F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40EF2D-F0F3-7567-F113-5FDB06E99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5C4FFD-F28C-B11E-61E7-01CDEE2B2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CE843-080F-4B49-B52C-BD6C25EB9E5E}" type="datetimeFigureOut">
              <a:rPr lang="es-MX" smtClean="0"/>
              <a:t>11/07/2025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00A66A-B20D-C14D-B72E-648DA855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C0BABB-5D82-2914-4EDC-E87DC7045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0D8E-0C68-433C-92FA-D6B1B6334FC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15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4.xls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6.xlsx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7.xlsx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8.xlsx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10.xlsx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9.xlsx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12.xlsx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1.xlsx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FF6D82-5CED-D96E-CFFF-C7379C49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9" y="4668589"/>
            <a:ext cx="12192000" cy="1269435"/>
          </a:xfrm>
          <a:solidFill>
            <a:schemeClr val="bg1">
              <a:alpha val="54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MX" sz="6600" b="1" dirty="0">
                <a:solidFill>
                  <a:srgbClr val="0070C0"/>
                </a:solidFill>
                <a:latin typeface="Futura Lt BT" panose="020B0402020204020303" pitchFamily="34" charset="0"/>
              </a:rPr>
              <a:t>PRESENTACIÓN DE INDICADORES DE DESEMPEÑO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43" y="1747951"/>
            <a:ext cx="2667147" cy="24741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3B14FC-50CA-160A-EF56-0C3FB90E438E}"/>
              </a:ext>
            </a:extLst>
          </p:cNvPr>
          <p:cNvSpPr txBox="1"/>
          <p:nvPr/>
        </p:nvSpPr>
        <p:spPr>
          <a:xfrm>
            <a:off x="10176418" y="648866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749793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C57F8-442A-9933-372F-AA980371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DD2C22B7-7ABC-B5E5-F564-5618B357C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2C17AB2E-C732-9D15-2672-90D14DCB5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D9A24E28-58CA-37EF-EA12-55307D69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6EA125C-4D89-4075-98DA-66033CAAC60A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30C8C94B-437F-6DBF-20C5-5607F8028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A60066D7-FB48-40D7-1919-58A1169C5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36208"/>
              </p:ext>
            </p:extLst>
          </p:nvPr>
        </p:nvGraphicFramePr>
        <p:xfrm>
          <a:off x="2458680" y="1272129"/>
          <a:ext cx="8916627" cy="31699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Actividad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Desarrollo de campañas promocionales de servicio especifico de REPSE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  <a:endParaRPr lang="es-MX" sz="16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No se cumple con la actividad, ya  que no se concreto ningún cierre de venta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Prospección con referenciados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algn="ctr"/>
                      <a:endParaRPr lang="es-MX" sz="16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Tendencia positiva, proceso cierre de servicio con Mindray México</a:t>
                      </a:r>
                      <a:endParaRPr lang="es-MX" sz="1600" b="1" noProof="0" dirty="0">
                        <a:solidFill>
                          <a:schemeClr val="tx1"/>
                        </a:solidFill>
                        <a:latin typeface="Futura Lt BT" panose="020B04020202040203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Promoción en Marketing Web.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  <a:endParaRPr lang="es-MX" sz="1600" b="1" kern="1200" noProof="0" dirty="0">
                        <a:solidFill>
                          <a:srgbClr val="FF0000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Tendencia negativa, se ha solicitado cotizaciones pero no se han concretado.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5F5F63E-435C-8C88-96B7-E5A7C13D7F90}"/>
              </a:ext>
            </a:extLst>
          </p:cNvPr>
          <p:cNvSpPr txBox="1"/>
          <p:nvPr/>
        </p:nvSpPr>
        <p:spPr>
          <a:xfrm>
            <a:off x="8147602" y="652713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933439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68936" y="285696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Establecer un control permanente de licencias de conducir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353302"/>
              </p:ext>
            </p:extLst>
          </p:nvPr>
        </p:nvGraphicFramePr>
        <p:xfrm>
          <a:off x="8765090" y="188012"/>
          <a:ext cx="32544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rgbClr val="00B050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7DC7AC30-CD5F-907E-1EDE-7785DEEFC280}"/>
              </a:ext>
            </a:extLst>
          </p:cNvPr>
          <p:cNvSpPr txBox="1"/>
          <p:nvPr/>
        </p:nvSpPr>
        <p:spPr>
          <a:xfrm>
            <a:off x="3346447" y="1719867"/>
            <a:ext cx="69803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>
                <a:latin typeface="Futura Lt BT" panose="020B0402020204020303" pitchFamily="34" charset="0"/>
              </a:rPr>
              <a:t>Control de licencias de conducir del personal que utiliza las unidades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2893180" y="4840094"/>
            <a:ext cx="6516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latin typeface="Futura Lt BT" panose="020B0402020204020303" pitchFamily="34" charset="0"/>
              </a:rPr>
              <a:t>Se realiza un control en Excel del personal que utiliza las unidades especificando la fecha de vigencia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B7306C-AF29-A8F2-9C6F-0949943977E2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8194C5F-5379-4326-CA1E-0DCCC9C75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447" y="2150617"/>
            <a:ext cx="8141268" cy="211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44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6759"/>
              </p:ext>
            </p:extLst>
          </p:nvPr>
        </p:nvGraphicFramePr>
        <p:xfrm>
          <a:off x="2669459" y="1863214"/>
          <a:ext cx="9156291" cy="2682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Continuar con el control de las licencias para asegurar la vigencia de las mismas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500" b="1" dirty="0">
                        <a:solidFill>
                          <a:srgbClr val="00B05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Se realizo el apoyo con el personal para la obtención de la licencia permanente.</a:t>
                      </a:r>
                      <a:endParaRPr lang="es-MX" sz="15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Enviar formato para integrarlo al SGC</a:t>
                      </a:r>
                      <a:endParaRPr lang="es-MX" sz="15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 proceso</a:t>
                      </a:r>
                      <a:endParaRPr kumimoji="0" lang="es-MX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Se envía formato al área de calidad, pendiente de ingresar al SGC.</a:t>
                      </a:r>
                      <a:endParaRPr lang="es-MX" sz="15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AEB19F5-2C59-1044-7BDE-83381C30E855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183092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18E1C-2589-0F83-8D99-B792D0E6A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14822E17-4AEF-633E-8E5F-298785C885A3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3E119B-9369-68CD-1F64-E5757319ECF7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A65995A-B6B6-112E-C0CD-D0483AE1DB84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1E63AF-0108-5FAD-BEDB-F627207C06F6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8DEA564-B78B-E8D1-13C1-227B5DB77C4E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49986F4F-A051-A54A-003A-025D9D7E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77AD03D-FD38-86CF-B63B-2958DD9B13C5}"/>
              </a:ext>
            </a:extLst>
          </p:cNvPr>
          <p:cNvSpPr txBox="1"/>
          <p:nvPr/>
        </p:nvSpPr>
        <p:spPr>
          <a:xfrm>
            <a:off x="3068936" y="224284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Desarrollar un control de certificación de unidades físico-mecánicas para asegurar su operación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D8071CA-8792-D644-C4DA-DD2BDA4ACE43}"/>
              </a:ext>
            </a:extLst>
          </p:cNvPr>
          <p:cNvCxnSpPr/>
          <p:nvPr/>
        </p:nvCxnSpPr>
        <p:spPr>
          <a:xfrm>
            <a:off x="2974529" y="133825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8A438CC9-B734-BF6F-00BE-0785AC435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66904"/>
              </p:ext>
            </p:extLst>
          </p:nvPr>
        </p:nvGraphicFramePr>
        <p:xfrm>
          <a:off x="8765090" y="188012"/>
          <a:ext cx="325447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 </a:t>
                      </a:r>
                      <a:endParaRPr lang="es-MX" sz="1600" b="1" kern="1200" dirty="0">
                        <a:solidFill>
                          <a:srgbClr val="00B050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956230DB-8700-FE33-2D90-D781D990DA7A}"/>
              </a:ext>
            </a:extLst>
          </p:cNvPr>
          <p:cNvSpPr txBox="1"/>
          <p:nvPr/>
        </p:nvSpPr>
        <p:spPr>
          <a:xfrm>
            <a:off x="3274198" y="1671199"/>
            <a:ext cx="8372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>
                <a:latin typeface="Futura Lt BT" panose="020B0402020204020303" pitchFamily="34" charset="0"/>
              </a:rPr>
              <a:t>Se genera un control en Excel para la verificación de las condiciones fisicomecanicas de las unidades y poder realizar las reparaciones correspondientes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32BE2B-3240-0602-5902-AFED7B1F3BE2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47F2CB8-40F1-D73A-F6AF-F5971BF167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C5F9ED-A12B-2147-94D1-9BD085CAABDE}"/>
              </a:ext>
            </a:extLst>
          </p:cNvPr>
          <p:cNvSpPr txBox="1"/>
          <p:nvPr/>
        </p:nvSpPr>
        <p:spPr>
          <a:xfrm>
            <a:off x="2974529" y="5429649"/>
            <a:ext cx="80160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>
                <a:latin typeface="Futura Lt BT" panose="020B0402020204020303" pitchFamily="34" charset="0"/>
              </a:rPr>
              <a:t>Realizar una revisión de condiciones fisicomecanicas de las unidades de forma mensual, adicionando las observaciones realizadas por los usuarios.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BD7A8F-5BD7-000C-896A-D77117E0176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B5DDA88-DD54-DA5C-076D-9CB1BBDF9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914" y="2415559"/>
            <a:ext cx="2093038" cy="248777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7470336-1B10-6DD5-8341-5349FB29B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529" y="2365204"/>
            <a:ext cx="2017503" cy="2512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576AF76-2152-C98A-CD57-D00FD3152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609" y="2368624"/>
            <a:ext cx="2076779" cy="252928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E50B469-7E32-41FD-F6E1-F1655B2C6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965" y="2363349"/>
            <a:ext cx="1858213" cy="251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7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D2C0D-5D1E-E520-F1D1-84D83CCD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0895756-7DAF-FC91-C2B9-B4CEE4581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1FE69AF7-FA26-0B54-B730-1D6C63792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117813"/>
              </p:ext>
            </p:extLst>
          </p:nvPr>
        </p:nvGraphicFramePr>
        <p:xfrm>
          <a:off x="2669459" y="1863214"/>
          <a:ext cx="9156291" cy="204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8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Realizar la integración en el SGC del formato de la revisión físico mecánica de las unidades.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  <a:endParaRPr lang="es-MX" sz="1800" b="1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Se envía el formato al área de calidad para su integración en el SGC.</a:t>
                      </a:r>
                      <a:endParaRPr lang="es-MX" sz="18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313B2F66-B96B-18D3-1A81-FA1BF5860B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77B46AB1-0DA4-C39F-1AE4-B07E4958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041FD0D-6E6B-D586-41A0-B8F454AB0A50}"/>
              </a:ext>
            </a:extLst>
          </p:cNvPr>
          <p:cNvSpPr/>
          <p:nvPr/>
        </p:nvSpPr>
        <p:spPr>
          <a:xfrm>
            <a:off x="5892431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C02DC35-AA9B-1977-45FA-82208F219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72BBF94-95F7-F7EF-D17B-0807E140BAAB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516205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10CCB-EDE0-CA78-3828-EE6A25B84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4AA9C7F2-6868-00D9-DE81-CA4088769A58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7C2FCC9-3B78-A525-7778-6A51CDF2BA47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951C11E-5BF4-D73B-C35D-3744330F9863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8E496C-2E01-E38A-C127-792F6588F5BF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AC11DE0-6923-0285-7E55-CAC93FBA60EB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06EA0E62-76E8-8ABD-5DA5-DC3EBBA80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789E6FC-A412-603A-08DD-9280B5E1D392}"/>
              </a:ext>
            </a:extLst>
          </p:cNvPr>
          <p:cNvSpPr txBox="1"/>
          <p:nvPr/>
        </p:nvSpPr>
        <p:spPr>
          <a:xfrm>
            <a:off x="3068936" y="224284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Asegurar toda la informacion de la nueva plataforma de transporte y mantener su actualización y control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553204D-1249-DA1C-9DFE-F1ECB7A3C28B}"/>
              </a:ext>
            </a:extLst>
          </p:cNvPr>
          <p:cNvCxnSpPr/>
          <p:nvPr/>
        </p:nvCxnSpPr>
        <p:spPr>
          <a:xfrm>
            <a:off x="2974529" y="133825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2B3A6AC1-7A18-44A7-9C1C-2B80126D6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94854"/>
              </p:ext>
            </p:extLst>
          </p:nvPr>
        </p:nvGraphicFramePr>
        <p:xfrm>
          <a:off x="8765090" y="188012"/>
          <a:ext cx="325447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82.00%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 </a:t>
                      </a:r>
                      <a:endParaRPr lang="es-MX" sz="1600" b="1" kern="1200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989F0AC-A325-C902-A138-16D749311DB9}"/>
              </a:ext>
            </a:extLst>
          </p:cNvPr>
          <p:cNvSpPr txBox="1"/>
          <p:nvPr/>
        </p:nvSpPr>
        <p:spPr>
          <a:xfrm>
            <a:off x="3229914" y="1731257"/>
            <a:ext cx="65162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>
                <a:latin typeface="Futura Lt BT" panose="020B0402020204020303" pitchFamily="34" charset="0"/>
              </a:rPr>
              <a:t>Capturar toda la informacion en la nueva plataforma de transporte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7220D1-A157-50DF-7108-1781323A38C9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8B1530-3AC6-7E1D-3250-FCF266146461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FAFFC1-2785-4657-9D5F-88A399354684}"/>
              </a:ext>
            </a:extLst>
          </p:cNvPr>
          <p:cNvSpPr txBox="1"/>
          <p:nvPr/>
        </p:nvSpPr>
        <p:spPr>
          <a:xfrm>
            <a:off x="3229914" y="5203610"/>
            <a:ext cx="72807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>
                <a:latin typeface="Futura Lt BT" panose="020B0402020204020303" pitchFamily="34" charset="0"/>
              </a:rPr>
              <a:t>Realizar la captura de la informacion en la nueva plataforma de transporte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8E645D6-9AE6-6BEB-7059-B6547B23D2FA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F936CB9-F048-26D8-23FE-53221E924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67" y="2334425"/>
            <a:ext cx="2733768" cy="197578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78D68F9-6852-BF85-E6B0-08C1872D1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009" y="2334425"/>
            <a:ext cx="2815790" cy="197578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8E1C6C1-EB59-4AC1-3228-2CF73F767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448" y="2367994"/>
            <a:ext cx="2891217" cy="19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66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DBE2F-3BD5-FC60-6482-9409E0A26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E132AB07-7E8D-2EEE-FCDB-FA5142D88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80D4F0C3-80F8-1546-FD2C-52529C51F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26052"/>
              </p:ext>
            </p:extLst>
          </p:nvPr>
        </p:nvGraphicFramePr>
        <p:xfrm>
          <a:off x="2669459" y="1863214"/>
          <a:ext cx="9156291" cy="2133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Realizar la captura de la información a la nueva plataforma de transporte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  <a:endParaRPr lang="es-MX" sz="1500" b="1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Se continúa actualizando la plataforma con la información, pendiente agregar vehículos de saltillo</a:t>
                      </a:r>
                      <a:endParaRPr lang="es-MX" sz="15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32918DB0-8253-0EE1-EFA0-4BA343CF0B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C752ED75-D049-8852-15C4-EAB4ADD3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23F2573-9C35-E4A6-D194-72169A4DA119}"/>
              </a:ext>
            </a:extLst>
          </p:cNvPr>
          <p:cNvSpPr/>
          <p:nvPr/>
        </p:nvSpPr>
        <p:spPr>
          <a:xfrm>
            <a:off x="5892431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A428676C-CFA3-193B-D3DE-3D12C982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4ECB647-B4A1-C3A0-7794-316DA2E261A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439028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B0D1FE76-ED09-066B-2112-731306B80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72" r="9089" b="1272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EB10DDE0-91AD-8C68-A810-A7C5BC19B5A8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800" b="1" dirty="0"/>
              <a:t>QUALITY SERVICE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F7FA14-F456-927E-AAFE-E9075A34FB21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3">
                    <a:lumMod val="7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720107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C5F01-8FE9-4D36-3137-D53FC2382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686A5FE2-BBF4-DDEE-0B18-C97A6890FAA9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8F6484-6C27-2B3C-EEF1-37CCCB330DAF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E20483B-0008-C1FA-FDEE-3EE4658D6E41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00D116-E4AE-DF96-30B0-D6EFDFC7FB66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E3CBCA7-FC80-6086-428E-F18C91C7D320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3C303A-2915-D00A-2691-F0055EE67600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noProof="0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4248299-36CF-4C41-3A3C-150B8A2BD1F3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4E4DC093-B561-CD16-C5A7-321FC17A4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620A51D-BCC8-B03F-02CF-903E2CDD3C29}"/>
              </a:ext>
            </a:extLst>
          </p:cNvPr>
          <p:cNvCxnSpPr>
            <a:cxnSpLocks/>
          </p:cNvCxnSpPr>
          <p:nvPr/>
        </p:nvCxnSpPr>
        <p:spPr>
          <a:xfrm>
            <a:off x="3099007" y="929149"/>
            <a:ext cx="5440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EB9B9-37F5-438C-CF7E-49A5C9225189}"/>
              </a:ext>
            </a:extLst>
          </p:cNvPr>
          <p:cNvSpPr txBox="1"/>
          <p:nvPr/>
        </p:nvSpPr>
        <p:spPr>
          <a:xfrm>
            <a:off x="2981024" y="142136"/>
            <a:ext cx="569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noProof="0" dirty="0">
                <a:latin typeface="Futura Lt BT" panose="020B0402020204020303"/>
              </a:rPr>
              <a:t>Incrementar la facturación en el servicio de transporte en un 3.5 % vs 2024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2F8D5DBC-540B-54EC-8FF8-6427F66C2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89828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noProof="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31 %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noProof="0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C82BBBB3-B9E2-E17D-1DB6-DCB603BC53F8}"/>
              </a:ext>
            </a:extLst>
          </p:cNvPr>
          <p:cNvSpPr txBox="1"/>
          <p:nvPr/>
        </p:nvSpPr>
        <p:spPr>
          <a:xfrm>
            <a:off x="3098889" y="4592206"/>
            <a:ext cx="8010367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100" b="1" noProof="0" dirty="0">
                <a:latin typeface="Futura Lt BT" panose="020B0402020204020303"/>
              </a:rPr>
              <a:t>1. Diseño de Esquemas de Servicio Flexibles y Escalables</a:t>
            </a:r>
          </a:p>
          <a:p>
            <a:r>
              <a:rPr lang="es-MX" sz="1100" b="1" noProof="0" dirty="0">
                <a:latin typeface="Futura Lt BT" panose="020B0402020204020303"/>
              </a:rPr>
              <a:t>Objetivo</a:t>
            </a:r>
            <a:r>
              <a:rPr lang="es-MX" sz="1100" noProof="0" dirty="0">
                <a:latin typeface="Futura Lt BT" panose="020B0402020204020303"/>
              </a:rPr>
              <a:t>: Aumentar el precio promedio por cliente e incrementar la permanencia.</a:t>
            </a:r>
          </a:p>
          <a:p>
            <a:r>
              <a:rPr lang="es-MX" sz="1100" b="1" noProof="0" dirty="0">
                <a:latin typeface="Futura Lt BT" panose="020B0402020204020303"/>
              </a:rPr>
              <a:t>Rutas fijas</a:t>
            </a:r>
            <a:r>
              <a:rPr lang="es-MX" sz="1100" noProof="0" dirty="0">
                <a:latin typeface="Futura Lt BT" panose="020B0402020204020303"/>
              </a:rPr>
              <a:t>: por turno o por zona geográfica.</a:t>
            </a:r>
          </a:p>
          <a:p>
            <a:r>
              <a:rPr lang="es-MX" sz="1100" b="1" noProof="0" dirty="0">
                <a:latin typeface="Futura Lt BT" panose="020B0402020204020303"/>
              </a:rPr>
              <a:t>Rutas flexibles</a:t>
            </a:r>
            <a:r>
              <a:rPr lang="es-MX" sz="1100" noProof="0" dirty="0">
                <a:latin typeface="Futura Lt BT" panose="020B0402020204020303"/>
              </a:rPr>
              <a:t>: con ajuste por días productivos o paros programados.</a:t>
            </a:r>
          </a:p>
          <a:p>
            <a:r>
              <a:rPr lang="es-MX" sz="1100" b="1" noProof="0" dirty="0">
                <a:latin typeface="Futura Lt BT" panose="020B0402020204020303"/>
              </a:rPr>
              <a:t>Transporte compartido</a:t>
            </a:r>
            <a:r>
              <a:rPr lang="es-MX" sz="1100" noProof="0" dirty="0">
                <a:latin typeface="Futura Lt BT" panose="020B0402020204020303"/>
              </a:rPr>
              <a:t>: entre dos o más empresas de un mismo parque industrial.</a:t>
            </a:r>
          </a:p>
          <a:p>
            <a:r>
              <a:rPr lang="es-MX" sz="1100" b="1" noProof="0" dirty="0">
                <a:latin typeface="Futura Lt BT" panose="020B0402020204020303"/>
              </a:rPr>
              <a:t>Esquema integral</a:t>
            </a:r>
            <a:r>
              <a:rPr lang="es-MX" sz="1100" noProof="0" dirty="0">
                <a:latin typeface="Futura Lt BT" panose="020B0402020204020303"/>
              </a:rPr>
              <a:t>: incluye coordinación, supervisor de ruta, GPS en unidades y bitácoras digitales.</a:t>
            </a:r>
          </a:p>
          <a:p>
            <a:r>
              <a:rPr lang="es-MX" sz="1100" b="1" noProof="0" dirty="0">
                <a:latin typeface="Futura Lt BT" panose="020B0402020204020303"/>
              </a:rPr>
              <a:t>2. Campañas Comerciales Locales y Directas</a:t>
            </a:r>
          </a:p>
          <a:p>
            <a:r>
              <a:rPr lang="es-MX" sz="1100" b="1" noProof="0" dirty="0">
                <a:latin typeface="Futura Lt BT" panose="020B0402020204020303"/>
              </a:rPr>
              <a:t>Objetivo</a:t>
            </a:r>
            <a:r>
              <a:rPr lang="es-MX" sz="1100" noProof="0" dirty="0">
                <a:latin typeface="Futura Lt BT" panose="020B0402020204020303"/>
              </a:rPr>
              <a:t>: Prospectar en zonas industriales con concentración de potenciales clientes.</a:t>
            </a:r>
          </a:p>
          <a:p>
            <a:r>
              <a:rPr lang="es-MX" sz="1100" noProof="0" dirty="0">
                <a:latin typeface="Futura Lt BT" panose="020B0402020204020303"/>
              </a:rPr>
              <a:t>Identifica parques industriales (Toluca 2000, Lerma, Exportec, etc.) y presenta propuestas puerta a puerta.</a:t>
            </a:r>
          </a:p>
          <a:p>
            <a:r>
              <a:rPr lang="es-MX" sz="1100" noProof="0" dirty="0">
                <a:latin typeface="Futura Lt BT" panose="020B0402020204020303"/>
              </a:rPr>
              <a:t>Generar campañas especificas en Google y Facebook Ads geolocalizadas: “Evita ausentismo por transporte. Te llevamos al personal”.</a:t>
            </a:r>
          </a:p>
          <a:p>
            <a:r>
              <a:rPr lang="es-MX" sz="1100" noProof="0" dirty="0">
                <a:latin typeface="Futura Lt BT" panose="020B0402020204020303"/>
              </a:rPr>
              <a:t>Utilizar casos de éxito locales como evidencia de eficiencia operativa.</a:t>
            </a:r>
            <a:endParaRPr lang="es-MX" sz="1400" noProof="0" dirty="0">
              <a:latin typeface="Futura Lt BT" panose="020B0402020204020303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619A6B6-4143-4094-384B-8B50D1E11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82619"/>
              </p:ext>
            </p:extLst>
          </p:nvPr>
        </p:nvGraphicFramePr>
        <p:xfrm>
          <a:off x="3099007" y="1008277"/>
          <a:ext cx="5136812" cy="90047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860918">
                  <a:extLst>
                    <a:ext uri="{9D8B030D-6E8A-4147-A177-3AD203B41FA5}">
                      <a16:colId xmlns:a16="http://schemas.microsoft.com/office/drawing/2014/main" val="2681515048"/>
                    </a:ext>
                  </a:extLst>
                </a:gridCol>
                <a:gridCol w="1420515">
                  <a:extLst>
                    <a:ext uri="{9D8B030D-6E8A-4147-A177-3AD203B41FA5}">
                      <a16:colId xmlns:a16="http://schemas.microsoft.com/office/drawing/2014/main" val="1418146278"/>
                    </a:ext>
                  </a:extLst>
                </a:gridCol>
                <a:gridCol w="1420515">
                  <a:extLst>
                    <a:ext uri="{9D8B030D-6E8A-4147-A177-3AD203B41FA5}">
                      <a16:colId xmlns:a16="http://schemas.microsoft.com/office/drawing/2014/main" val="236344961"/>
                    </a:ext>
                  </a:extLst>
                </a:gridCol>
                <a:gridCol w="1434864">
                  <a:extLst>
                    <a:ext uri="{9D8B030D-6E8A-4147-A177-3AD203B41FA5}">
                      <a16:colId xmlns:a16="http://schemas.microsoft.com/office/drawing/2014/main" val="4175321105"/>
                    </a:ext>
                  </a:extLst>
                </a:gridCol>
              </a:tblGrid>
              <a:tr h="420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Año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Facturación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Incremento (3.5%)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Meta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66550084"/>
                  </a:ext>
                </a:extLst>
              </a:tr>
              <a:tr h="479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     335,617.00 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       11,746.60 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     347,363.60 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012200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3CE8522-8DDB-37AF-EDAF-C84F06099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46081"/>
              </p:ext>
            </p:extLst>
          </p:nvPr>
        </p:nvGraphicFramePr>
        <p:xfrm>
          <a:off x="4027735" y="2001493"/>
          <a:ext cx="5697793" cy="249226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997918">
                  <a:extLst>
                    <a:ext uri="{9D8B030D-6E8A-4147-A177-3AD203B41FA5}">
                      <a16:colId xmlns:a16="http://schemas.microsoft.com/office/drawing/2014/main" val="1655645707"/>
                    </a:ext>
                  </a:extLst>
                </a:gridCol>
                <a:gridCol w="1561260">
                  <a:extLst>
                    <a:ext uri="{9D8B030D-6E8A-4147-A177-3AD203B41FA5}">
                      <a16:colId xmlns:a16="http://schemas.microsoft.com/office/drawing/2014/main" val="3445042927"/>
                    </a:ext>
                  </a:extLst>
                </a:gridCol>
                <a:gridCol w="1561260">
                  <a:extLst>
                    <a:ext uri="{9D8B030D-6E8A-4147-A177-3AD203B41FA5}">
                      <a16:colId xmlns:a16="http://schemas.microsoft.com/office/drawing/2014/main" val="2325203369"/>
                    </a:ext>
                  </a:extLst>
                </a:gridCol>
                <a:gridCol w="1577355">
                  <a:extLst>
                    <a:ext uri="{9D8B030D-6E8A-4147-A177-3AD203B41FA5}">
                      <a16:colId xmlns:a16="http://schemas.microsoft.com/office/drawing/2014/main" val="2075454335"/>
                    </a:ext>
                  </a:extLst>
                </a:gridCol>
              </a:tblGrid>
              <a:tr h="3622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3476076"/>
                  </a:ext>
                </a:extLst>
              </a:tr>
              <a:tr h="2954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$ 260,280.00 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ABRIL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$ 72,760.00 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45794485"/>
                  </a:ext>
                </a:extLst>
              </a:tr>
              <a:tr h="2954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$ 249,288.55 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MAYO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$ 123,575.00 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790881"/>
                  </a:ext>
                </a:extLst>
              </a:tr>
              <a:tr h="2954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$ 98,308.15 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JUNIO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$ 131,350.00 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0953984"/>
                  </a:ext>
                </a:extLst>
              </a:tr>
              <a:tr h="1851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853991"/>
                  </a:ext>
                </a:extLst>
              </a:tr>
              <a:tr h="2954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$ 202,625.57 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$ 109,228.33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3235046"/>
                  </a:ext>
                </a:extLst>
              </a:tr>
              <a:tr h="1851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8358998"/>
                  </a:ext>
                </a:extLst>
              </a:tr>
              <a:tr h="1851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</a:p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58%</a:t>
                      </a:r>
                    </a:p>
                    <a:p>
                      <a:pPr algn="ctr" fontAlgn="b">
                        <a:buNone/>
                      </a:pP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31%</a:t>
                      </a:r>
                    </a:p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6176973"/>
                  </a:ext>
                </a:extLst>
              </a:tr>
            </a:tbl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id="{F8B777C7-DF71-AD90-F320-EF57DD85AA75}"/>
              </a:ext>
            </a:extLst>
          </p:cNvPr>
          <p:cNvSpPr/>
          <p:nvPr/>
        </p:nvSpPr>
        <p:spPr>
          <a:xfrm>
            <a:off x="8333231" y="3926067"/>
            <a:ext cx="1129004" cy="51318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177C4C-D377-E68E-93E4-489188007BDB}"/>
              </a:ext>
            </a:extLst>
          </p:cNvPr>
          <p:cNvSpPr txBox="1"/>
          <p:nvPr/>
        </p:nvSpPr>
        <p:spPr>
          <a:xfrm>
            <a:off x="8164266" y="6461707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4220043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9E8B8-FAC7-49D9-2B16-3155C76D1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F251D655-AAF0-E13C-9635-22827D8C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C250EC31-CD86-A0EC-A950-38C394F28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D1106C4F-AD03-F7A9-81F8-C6F85C5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7788A3C-FBD0-CF24-43FE-9AD8C6EFD695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195F07E-372E-C9DE-A0C9-AB029734D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75592BD8-505C-7898-1794-C56448178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815839"/>
              </p:ext>
            </p:extLst>
          </p:nvPr>
        </p:nvGraphicFramePr>
        <p:xfrm>
          <a:off x="2458680" y="1272129"/>
          <a:ext cx="8916627" cy="3413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Actividad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Desarrollo de campañas promocionales de servicio especifico de transporte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Se cumple con la actividad, sin embargo el cierre del servicio se alargo al mes de abril Mold 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Prospección con referenciados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algn="ctr"/>
                      <a:endParaRPr lang="es-MX" sz="16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Tendencia positiva, se logra venta cruzada con el usuario interno de SEG Automotive</a:t>
                      </a:r>
                      <a:endParaRPr lang="es-MX" sz="1600" b="1" noProof="0" dirty="0">
                        <a:solidFill>
                          <a:schemeClr val="tx1"/>
                        </a:solidFill>
                        <a:latin typeface="Futura Lt BT" panose="020B04020202040203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Promoción en Marketing Web.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  <a:endParaRPr lang="es-MX" sz="1600" b="1" kern="1200" noProof="0" dirty="0">
                        <a:solidFill>
                          <a:srgbClr val="FF0000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Tendencia negativa, se ha solicitado cotizaciones de parque vehicular fuera del alcance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C4EEB60-0EAD-9803-C298-9945CD327DE6}"/>
              </a:ext>
            </a:extLst>
          </p:cNvPr>
          <p:cNvSpPr txBox="1"/>
          <p:nvPr/>
        </p:nvSpPr>
        <p:spPr>
          <a:xfrm>
            <a:off x="8127724" y="6488668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961393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113F3-B144-DD64-779E-612A3B5DA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F3654B12-72A0-5DA1-3B53-D73E555D5D58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7B71C4-D8F7-0A3B-DA5B-9B68011B800B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607EF50-45D8-9430-7D9B-41EDC4BBD544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5E7BFC9-3224-0813-51A1-A02276D789CA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B71E1EA-78E7-6CA7-5F3C-D587FF800C96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7E0F9C-520C-3671-0A50-25FFAD289F6D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noProof="0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B3086B8-B016-3E39-FDFE-C341A08EA928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DD326C80-6758-A2CE-5200-5389EBA77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EE48641-F845-6FFC-AABA-B27193892C18}"/>
              </a:ext>
            </a:extLst>
          </p:cNvPr>
          <p:cNvCxnSpPr>
            <a:cxnSpLocks/>
          </p:cNvCxnSpPr>
          <p:nvPr/>
        </p:nvCxnSpPr>
        <p:spPr>
          <a:xfrm>
            <a:off x="3580234" y="3896283"/>
            <a:ext cx="7911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BF0B8DC-973B-8D4E-64CD-67824C161E14}"/>
              </a:ext>
            </a:extLst>
          </p:cNvPr>
          <p:cNvSpPr txBox="1"/>
          <p:nvPr/>
        </p:nvSpPr>
        <p:spPr>
          <a:xfrm>
            <a:off x="2981023" y="14055"/>
            <a:ext cx="5697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noProof="0" dirty="0">
                <a:latin typeface="Futura Lt BT" panose="020B0402020204020303"/>
              </a:rPr>
              <a:t>Incrementar la facturación en los servicio  complementarios (Becarios, BPO, In plant, tesorería)  en un 6% vs 2024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1EAC0892-937E-FF07-9416-8B3556475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57772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noProof="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75 %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noProof="0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0AD387D5-063C-37BE-5B90-13FD5B1C881C}"/>
              </a:ext>
            </a:extLst>
          </p:cNvPr>
          <p:cNvSpPr txBox="1"/>
          <p:nvPr/>
        </p:nvSpPr>
        <p:spPr>
          <a:xfrm>
            <a:off x="3106019" y="4653520"/>
            <a:ext cx="8260360" cy="21467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000" b="1" noProof="0" dirty="0">
                <a:latin typeface="Futura Lt BT" panose="020B0402020204020303"/>
              </a:rPr>
              <a:t>1. Reposicionamiento Estratégico de los Servicios</a:t>
            </a:r>
          </a:p>
          <a:p>
            <a:r>
              <a:rPr lang="es-MX" sz="1000" b="1" noProof="0" dirty="0">
                <a:latin typeface="Futura Lt BT" panose="020B0402020204020303"/>
              </a:rPr>
              <a:t>Objetivo</a:t>
            </a:r>
            <a:r>
              <a:rPr lang="es-MX" sz="1000" noProof="0" dirty="0">
                <a:latin typeface="Futura Lt BT" panose="020B0402020204020303"/>
              </a:rPr>
              <a:t>: Elevar la percepción de valor y justificar tarifas premium.</a:t>
            </a:r>
          </a:p>
          <a:p>
            <a:r>
              <a:rPr lang="es-MX" sz="1000" b="1" noProof="0" dirty="0">
                <a:latin typeface="Futura Lt BT" panose="020B0402020204020303"/>
              </a:rPr>
              <a:t>BPO</a:t>
            </a:r>
            <a:r>
              <a:rPr lang="es-MX" sz="1000" noProof="0" dirty="0">
                <a:latin typeface="Futura Lt BT" panose="020B0402020204020303"/>
              </a:rPr>
              <a:t>: Posiciónalo como </a:t>
            </a:r>
            <a:r>
              <a:rPr lang="es-MX" sz="1000" b="1" noProof="0" dirty="0">
                <a:latin typeface="Futura Lt BT" panose="020B0402020204020303"/>
              </a:rPr>
              <a:t>tercerización estratégica de procesos no core</a:t>
            </a:r>
            <a:r>
              <a:rPr lang="es-MX" sz="1000" noProof="0" dirty="0">
                <a:latin typeface="Futura Lt BT" panose="020B0402020204020303"/>
              </a:rPr>
              <a:t>, no como simple externalización de personal.</a:t>
            </a:r>
          </a:p>
          <a:p>
            <a:r>
              <a:rPr lang="es-MX" sz="1000" b="1" noProof="0" dirty="0">
                <a:latin typeface="Futura Lt BT" panose="020B0402020204020303"/>
              </a:rPr>
              <a:t>In-Plant</a:t>
            </a:r>
            <a:r>
              <a:rPr lang="es-MX" sz="1000" noProof="0" dirty="0">
                <a:latin typeface="Futura Lt BT" panose="020B0402020204020303"/>
              </a:rPr>
              <a:t>: Véndelo como una </a:t>
            </a:r>
            <a:r>
              <a:rPr lang="es-MX" sz="1000" b="1" noProof="0" dirty="0">
                <a:latin typeface="Futura Lt BT" panose="020B0402020204020303"/>
              </a:rPr>
              <a:t>extensión del área de RH del cliente</a:t>
            </a:r>
            <a:r>
              <a:rPr lang="es-MX" sz="1000" noProof="0" dirty="0">
                <a:latin typeface="Futura Lt BT" panose="020B0402020204020303"/>
              </a:rPr>
              <a:t>, orientada a control, eficiencia y cumplimiento.</a:t>
            </a:r>
          </a:p>
          <a:p>
            <a:r>
              <a:rPr lang="es-MX" sz="1000" b="1" noProof="0" dirty="0">
                <a:latin typeface="Futura Lt BT" panose="020B0402020204020303"/>
              </a:rPr>
              <a:t>Becarios</a:t>
            </a:r>
            <a:r>
              <a:rPr lang="es-MX" sz="1000" noProof="0" dirty="0">
                <a:latin typeface="Futura Lt BT" panose="020B0402020204020303"/>
              </a:rPr>
              <a:t>: Más que administrar estudiantes, ofrece </a:t>
            </a:r>
            <a:r>
              <a:rPr lang="es-MX" sz="1000" b="1" noProof="0" dirty="0">
                <a:latin typeface="Futura Lt BT" panose="020B0402020204020303"/>
              </a:rPr>
              <a:t>programas de formación de talento a bajo costo</a:t>
            </a:r>
            <a:r>
              <a:rPr lang="es-MX" sz="1000" noProof="0" dirty="0">
                <a:latin typeface="Futura Lt BT" panose="020B0402020204020303"/>
              </a:rPr>
              <a:t> para el cliente. </a:t>
            </a:r>
          </a:p>
          <a:p>
            <a:r>
              <a:rPr lang="es-MX" sz="1000" b="1" noProof="0" dirty="0">
                <a:latin typeface="Futura Lt BT" panose="020B0402020204020303"/>
              </a:rPr>
              <a:t>2 . Diseño de Paquetes de Servicio Escalables y Rentables</a:t>
            </a:r>
          </a:p>
          <a:p>
            <a:r>
              <a:rPr lang="es-MX" sz="1000" b="1" noProof="0" dirty="0">
                <a:latin typeface="Futura Lt BT" panose="020B0402020204020303"/>
              </a:rPr>
              <a:t>Objetivo</a:t>
            </a:r>
            <a:r>
              <a:rPr lang="es-MX" sz="1000" noProof="0" dirty="0">
                <a:latin typeface="Futura Lt BT" panose="020B0402020204020303"/>
              </a:rPr>
              <a:t>: Adaptarse al tamaño y madurez de cada cliente.</a:t>
            </a:r>
          </a:p>
          <a:p>
            <a:r>
              <a:rPr lang="es-MX" sz="1000" b="1" noProof="0" dirty="0">
                <a:latin typeface="Futura Lt BT" panose="020B0402020204020303"/>
              </a:rPr>
              <a:t>BPO: Operativo</a:t>
            </a:r>
            <a:r>
              <a:rPr lang="es-MX" sz="1000" noProof="0" dirty="0">
                <a:latin typeface="Futura Lt BT" panose="020B0402020204020303"/>
              </a:rPr>
              <a:t> (recepción, archivo, captura de datos).  - </a:t>
            </a:r>
            <a:r>
              <a:rPr lang="es-MX" sz="1000" b="1" noProof="0" dirty="0">
                <a:latin typeface="Futura Lt BT" panose="020B0402020204020303"/>
              </a:rPr>
              <a:t>Especializad</a:t>
            </a:r>
            <a:r>
              <a:rPr lang="es-MX" sz="1000" noProof="0" dirty="0">
                <a:latin typeface="Futura Lt BT" panose="020B0402020204020303"/>
              </a:rPr>
              <a:t>o (cobranza, servicio a clientes, soporte técnico). - </a:t>
            </a:r>
            <a:r>
              <a:rPr lang="es-MX" sz="1000" b="1" noProof="0" dirty="0">
                <a:latin typeface="Futura Lt BT" panose="020B0402020204020303"/>
              </a:rPr>
              <a:t>Administrativo</a:t>
            </a:r>
            <a:r>
              <a:rPr lang="es-MX" sz="1000" noProof="0" dirty="0">
                <a:latin typeface="Futura Lt BT" panose="020B0402020204020303"/>
              </a:rPr>
              <a:t> (procesos financieros, nómina, RH, compras).</a:t>
            </a:r>
          </a:p>
          <a:p>
            <a:r>
              <a:rPr lang="es-MX" sz="1000" b="1" noProof="0" dirty="0">
                <a:latin typeface="Futura Lt BT" panose="020B0402020204020303"/>
              </a:rPr>
              <a:t>In-Plant: </a:t>
            </a:r>
            <a:r>
              <a:rPr lang="es-MX" sz="1000" noProof="0" dirty="0">
                <a:latin typeface="Futura Lt BT" panose="020B0402020204020303"/>
              </a:rPr>
              <a:t>Supervisor de planta + reclutamiento + control de asistencia + indicadores. - Coordinador de sitio + mesa de atención a empleados + gestión de incidencias.</a:t>
            </a:r>
          </a:p>
          <a:p>
            <a:r>
              <a:rPr lang="es-MX" sz="1000" b="1" noProof="0" dirty="0">
                <a:latin typeface="Futura Lt BT" panose="020B0402020204020303"/>
              </a:rPr>
              <a:t>Becarios: </a:t>
            </a:r>
            <a:r>
              <a:rPr lang="es-MX" sz="1000" noProof="0" dirty="0">
                <a:latin typeface="Futura Lt BT" panose="020B0402020204020303"/>
              </a:rPr>
              <a:t>Programa de atracción y administración de becarios. - Plan de rotación y formación. - Seguimiento + evaluación de desempeño + cierre del ciclo</a:t>
            </a:r>
            <a:r>
              <a:rPr lang="es-MX" sz="1000" noProof="0" dirty="0">
                <a:solidFill>
                  <a:srgbClr val="002060"/>
                </a:solidFill>
              </a:rPr>
              <a:t>.</a:t>
            </a:r>
            <a:endParaRPr lang="es-MX" sz="1000" noProof="0" dirty="0">
              <a:solidFill>
                <a:srgbClr val="002060"/>
              </a:solidFill>
              <a:latin typeface="Lexend Deca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D3B1892-FC61-3F9C-6797-FB4267AA0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90046"/>
              </p:ext>
            </p:extLst>
          </p:nvPr>
        </p:nvGraphicFramePr>
        <p:xfrm>
          <a:off x="3089142" y="1010132"/>
          <a:ext cx="5447685" cy="1325033"/>
        </p:xfrm>
        <a:graphic>
          <a:graphicData uri="http://schemas.openxmlformats.org/drawingml/2006/table">
            <a:tbl>
              <a:tblPr/>
              <a:tblGrid>
                <a:gridCol w="815650">
                  <a:extLst>
                    <a:ext uri="{9D8B030D-6E8A-4147-A177-3AD203B41FA5}">
                      <a16:colId xmlns:a16="http://schemas.microsoft.com/office/drawing/2014/main" val="3562136923"/>
                    </a:ext>
                  </a:extLst>
                </a:gridCol>
                <a:gridCol w="1390126">
                  <a:extLst>
                    <a:ext uri="{9D8B030D-6E8A-4147-A177-3AD203B41FA5}">
                      <a16:colId xmlns:a16="http://schemas.microsoft.com/office/drawing/2014/main" val="1072785784"/>
                    </a:ext>
                  </a:extLst>
                </a:gridCol>
                <a:gridCol w="1102888">
                  <a:extLst>
                    <a:ext uri="{9D8B030D-6E8A-4147-A177-3AD203B41FA5}">
                      <a16:colId xmlns:a16="http://schemas.microsoft.com/office/drawing/2014/main" val="4010660771"/>
                    </a:ext>
                  </a:extLst>
                </a:gridCol>
                <a:gridCol w="1105789">
                  <a:extLst>
                    <a:ext uri="{9D8B030D-6E8A-4147-A177-3AD203B41FA5}">
                      <a16:colId xmlns:a16="http://schemas.microsoft.com/office/drawing/2014/main" val="2495703666"/>
                    </a:ext>
                  </a:extLst>
                </a:gridCol>
                <a:gridCol w="1033232">
                  <a:extLst>
                    <a:ext uri="{9D8B030D-6E8A-4147-A177-3AD203B41FA5}">
                      <a16:colId xmlns:a16="http://schemas.microsoft.com/office/drawing/2014/main" val="3061981344"/>
                    </a:ext>
                  </a:extLst>
                </a:gridCol>
              </a:tblGrid>
              <a:tr h="195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Año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Servicio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Facturación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Incremento (6%)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52045"/>
                  </a:ext>
                </a:extLst>
              </a:tr>
              <a:tr h="19592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Becario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231,510.00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13,890.60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$245,400.60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237101"/>
                  </a:ext>
                </a:extLst>
              </a:tr>
              <a:tr h="19592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BPO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43,593.00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   2,615.58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46,208.58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184408"/>
                  </a:ext>
                </a:extLst>
              </a:tr>
              <a:tr h="19592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In Plant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19,297.00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   1,157.82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20,454.82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544034"/>
                  </a:ext>
                </a:extLst>
              </a:tr>
              <a:tr h="195925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Tesorería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37,693.00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     1,319.26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 39,012.26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911117"/>
                  </a:ext>
                </a:extLst>
              </a:tr>
              <a:tr h="345408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TOTAL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332,093.00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18,983.26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 $  351,076.26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97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044763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D0DABC4-C8DF-014F-37AF-58CB3768C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01426"/>
              </p:ext>
            </p:extLst>
          </p:nvPr>
        </p:nvGraphicFramePr>
        <p:xfrm>
          <a:off x="3580234" y="2284043"/>
          <a:ext cx="7911141" cy="2319467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07779">
                  <a:extLst>
                    <a:ext uri="{9D8B030D-6E8A-4147-A177-3AD203B41FA5}">
                      <a16:colId xmlns:a16="http://schemas.microsoft.com/office/drawing/2014/main" val="3294280196"/>
                    </a:ext>
                  </a:extLst>
                </a:gridCol>
                <a:gridCol w="1107331">
                  <a:extLst>
                    <a:ext uri="{9D8B030D-6E8A-4147-A177-3AD203B41FA5}">
                      <a16:colId xmlns:a16="http://schemas.microsoft.com/office/drawing/2014/main" val="2541913209"/>
                    </a:ext>
                  </a:extLst>
                </a:gridCol>
                <a:gridCol w="1107331">
                  <a:extLst>
                    <a:ext uri="{9D8B030D-6E8A-4147-A177-3AD203B41FA5}">
                      <a16:colId xmlns:a16="http://schemas.microsoft.com/office/drawing/2014/main" val="561671896"/>
                    </a:ext>
                  </a:extLst>
                </a:gridCol>
                <a:gridCol w="1118747">
                  <a:extLst>
                    <a:ext uri="{9D8B030D-6E8A-4147-A177-3AD203B41FA5}">
                      <a16:colId xmlns:a16="http://schemas.microsoft.com/office/drawing/2014/main" val="1654091910"/>
                    </a:ext>
                  </a:extLst>
                </a:gridCol>
                <a:gridCol w="1038837">
                  <a:extLst>
                    <a:ext uri="{9D8B030D-6E8A-4147-A177-3AD203B41FA5}">
                      <a16:colId xmlns:a16="http://schemas.microsoft.com/office/drawing/2014/main" val="867450773"/>
                    </a:ext>
                  </a:extLst>
                </a:gridCol>
                <a:gridCol w="166500">
                  <a:extLst>
                    <a:ext uri="{9D8B030D-6E8A-4147-A177-3AD203B41FA5}">
                      <a16:colId xmlns:a16="http://schemas.microsoft.com/office/drawing/2014/main" val="4161802370"/>
                    </a:ext>
                  </a:extLst>
                </a:gridCol>
                <a:gridCol w="1249058">
                  <a:extLst>
                    <a:ext uri="{9D8B030D-6E8A-4147-A177-3AD203B41FA5}">
                      <a16:colId xmlns:a16="http://schemas.microsoft.com/office/drawing/2014/main" val="3596902314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3171804933"/>
                    </a:ext>
                  </a:extLst>
                </a:gridCol>
                <a:gridCol w="1374918">
                  <a:extLst>
                    <a:ext uri="{9D8B030D-6E8A-4147-A177-3AD203B41FA5}">
                      <a16:colId xmlns:a16="http://schemas.microsoft.com/office/drawing/2014/main" val="2213766191"/>
                    </a:ext>
                  </a:extLst>
                </a:gridCol>
              </a:tblGrid>
              <a:tr h="3072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Becario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BPO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In Plant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Tesorería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1814566"/>
                  </a:ext>
                </a:extLst>
              </a:tr>
              <a:tr h="3072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$250,122.84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$18,800.00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$87,852.12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$356,774.96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79%</a:t>
                      </a:r>
                      <a:endParaRPr lang="es-MX" sz="1000" b="1" i="0" u="none" strike="noStrike" noProof="0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5799959"/>
                  </a:ext>
                </a:extLst>
              </a:tr>
              <a:tr h="3072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$123,576.00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$18,800.00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$36,254.61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$178,630.61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759492"/>
                  </a:ext>
                </a:extLst>
              </a:tr>
              <a:tr h="3072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$262,599.28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$35,985.52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$298,584.80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871251"/>
                  </a:ext>
                </a:extLst>
              </a:tr>
              <a:tr h="16384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000" b="1" i="0" u="none" strike="noStrike" noProof="0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9233696"/>
                  </a:ext>
                </a:extLst>
              </a:tr>
              <a:tr h="3072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ABRIL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$249,528.72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$24,457.63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$273,986.35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75%</a:t>
                      </a:r>
                      <a:endParaRPr lang="es-MX" sz="1000" b="1" i="0" u="none" strike="noStrike" noProof="0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8036369"/>
                  </a:ext>
                </a:extLst>
              </a:tr>
              <a:tr h="3072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MAYO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$235,567.00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$29,144.94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$264,711.94</a:t>
                      </a: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17020"/>
                  </a:ext>
                </a:extLst>
              </a:tr>
              <a:tr h="30720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JUNIO</a:t>
                      </a:r>
                    </a:p>
                    <a:p>
                      <a:pPr algn="ctr" fontAlgn="ctr">
                        <a:buNone/>
                      </a:pP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$220,714.10</a:t>
                      </a:r>
                    </a:p>
                    <a:p>
                      <a:pPr algn="ctr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</a:p>
                    <a:p>
                      <a:pPr algn="ctr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$0.00</a:t>
                      </a:r>
                    </a:p>
                    <a:p>
                      <a:pPr algn="ctr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$27,163.06</a:t>
                      </a:r>
                    </a:p>
                    <a:p>
                      <a:pPr algn="ctr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9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$247,877.16</a:t>
                      </a:r>
                    </a:p>
                    <a:p>
                      <a:pPr algn="ctr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858178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F73F9D2A-D1C8-8E5B-87DE-9977C4ACAE2E}"/>
              </a:ext>
            </a:extLst>
          </p:cNvPr>
          <p:cNvSpPr/>
          <p:nvPr/>
        </p:nvSpPr>
        <p:spPr>
          <a:xfrm>
            <a:off x="10230245" y="3918605"/>
            <a:ext cx="1129004" cy="51318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FDA12EA-494D-52AB-1967-368650DD0AD2}"/>
              </a:ext>
            </a:extLst>
          </p:cNvPr>
          <p:cNvSpPr txBox="1"/>
          <p:nvPr/>
        </p:nvSpPr>
        <p:spPr>
          <a:xfrm>
            <a:off x="8150086" y="6572455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450706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8F7E1-DF23-5FC2-9F91-6922CCBB3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90248437-AB4D-F32E-6FC0-64F821C60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E1F83001-81B7-BB5B-2C72-65F1941CA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2577959D-3557-09FB-4615-2989450C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47EC8A3-8CED-1D41-6905-E362DF346264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1E39EC9D-0F4C-F5A9-1559-6609DBBC2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45E604D4-BA86-1A13-0B9A-EE7A5EE34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051825"/>
              </p:ext>
            </p:extLst>
          </p:nvPr>
        </p:nvGraphicFramePr>
        <p:xfrm>
          <a:off x="2458680" y="1272129"/>
          <a:ext cx="8916627" cy="31699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Actividad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Desarrollo de campañas promocionales de servicio en Recursos humanos.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  <a:endParaRPr lang="es-MX" sz="16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No se cumple con la actividad, ya  que no se concreto ningún cierre de venta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Prospección con referenciados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  <a:endParaRPr lang="es-MX" sz="1600" b="1" kern="1200" noProof="0" dirty="0">
                        <a:solidFill>
                          <a:srgbClr val="FF0000"/>
                        </a:solidFill>
                        <a:latin typeface="Futura Lt BT" panose="020B0402020204020303"/>
                      </a:endParaRPr>
                    </a:p>
                    <a:p>
                      <a:pPr algn="ctr"/>
                      <a:endParaRPr lang="es-MX" sz="16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Tendencia negativa, no existió interés en los servicios prospectados</a:t>
                      </a:r>
                      <a:endParaRPr lang="es-MX" sz="1600" b="1" noProof="0" dirty="0">
                        <a:solidFill>
                          <a:schemeClr val="tx1"/>
                        </a:solidFill>
                        <a:latin typeface="Futura Lt BT" panose="020B04020202040203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Promoción en Marketing Web.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  <a:endParaRPr lang="es-MX" sz="1600" b="1" kern="1200" noProof="0" dirty="0">
                        <a:solidFill>
                          <a:srgbClr val="FF0000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Tendencia negativa, se ha solicitado cotizaciones pero no se han concretado.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6B3C01B-5747-41CD-C6BB-351D81B5E960}"/>
              </a:ext>
            </a:extLst>
          </p:cNvPr>
          <p:cNvSpPr txBox="1"/>
          <p:nvPr/>
        </p:nvSpPr>
        <p:spPr>
          <a:xfrm>
            <a:off x="8147602" y="652713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654121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42BD0-F098-3637-079B-4FB7DC0FB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91F54FCE-F1B5-CBB6-A39A-21264DD99F6E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86B6EF-EEBE-1940-4054-435CB8C057F7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A026F31-2F58-8354-5EBE-483B4345BE77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05807D1-EDFC-0A87-7F30-B6294478CA43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D3A87A4-B85A-55A8-FB90-CD805AD60C93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5A93681-42AF-77BB-D1F2-2F778B3F7428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noProof="0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72536FC-1B8B-327D-4B5B-D4F2CC30DE79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4284D7A5-BCA0-B009-5F64-AE1A6459D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B76FC69-A4F9-CA3D-3537-045FC2170864}"/>
              </a:ext>
            </a:extLst>
          </p:cNvPr>
          <p:cNvCxnSpPr>
            <a:cxnSpLocks/>
          </p:cNvCxnSpPr>
          <p:nvPr/>
        </p:nvCxnSpPr>
        <p:spPr>
          <a:xfrm>
            <a:off x="3092832" y="1323179"/>
            <a:ext cx="5440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F47D01E3-E929-2AD7-4D75-7C116D54CD2D}"/>
              </a:ext>
            </a:extLst>
          </p:cNvPr>
          <p:cNvSpPr txBox="1"/>
          <p:nvPr/>
        </p:nvSpPr>
        <p:spPr>
          <a:xfrm>
            <a:off x="2964088" y="318325"/>
            <a:ext cx="569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noProof="0" dirty="0">
                <a:latin typeface="Futura Lt BT" panose="020B0402020204020303"/>
              </a:rPr>
              <a:t>Garantizar 30 leads mensuales calificados a través del marketing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3C092CD9-F464-764C-EC7E-E85DC7B8E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266075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noProof="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17 %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noProof="0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109857F4-9481-53DE-EC9D-186FA6C538EF}"/>
              </a:ext>
            </a:extLst>
          </p:cNvPr>
          <p:cNvSpPr txBox="1"/>
          <p:nvPr/>
        </p:nvSpPr>
        <p:spPr>
          <a:xfrm>
            <a:off x="3322680" y="4971831"/>
            <a:ext cx="5546640" cy="7848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 rtl="0" fontAlgn="base">
              <a:buFont typeface="+mj-lt"/>
              <a:buAutoNum type="arabicPeriod"/>
            </a:pPr>
            <a:r>
              <a:rPr lang="es-MX" sz="1500" noProof="0" dirty="0">
                <a:latin typeface="Futura Lt BT" panose="020B0402020204020303"/>
              </a:rPr>
              <a:t>Reclasificación de servicios en marketing digital</a:t>
            </a:r>
            <a:endParaRPr lang="es-MX" sz="1500" b="0" i="0" noProof="0" dirty="0">
              <a:effectLst/>
              <a:latin typeface="Futura Lt BT" panose="020B0402020204020303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s-MX" sz="1500" noProof="0" dirty="0">
                <a:latin typeface="Futura Lt BT" panose="020B0402020204020303"/>
              </a:rPr>
              <a:t>Clasificación de servicios por infraestructura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s-MX" sz="1500" noProof="0" dirty="0">
                <a:latin typeface="Futura Lt BT" panose="020B0402020204020303"/>
              </a:rPr>
              <a:t>Desarrollar programa de referidos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79DD83F-3C80-0CCC-3CEF-127A1186F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373672"/>
              </p:ext>
            </p:extLst>
          </p:nvPr>
        </p:nvGraphicFramePr>
        <p:xfrm>
          <a:off x="3968245" y="1548582"/>
          <a:ext cx="3057706" cy="121523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801646">
                  <a:extLst>
                    <a:ext uri="{9D8B030D-6E8A-4147-A177-3AD203B41FA5}">
                      <a16:colId xmlns:a16="http://schemas.microsoft.com/office/drawing/2014/main" val="451802581"/>
                    </a:ext>
                  </a:extLst>
                </a:gridCol>
                <a:gridCol w="865799">
                  <a:extLst>
                    <a:ext uri="{9D8B030D-6E8A-4147-A177-3AD203B41FA5}">
                      <a16:colId xmlns:a16="http://schemas.microsoft.com/office/drawing/2014/main" val="340456727"/>
                    </a:ext>
                  </a:extLst>
                </a:gridCol>
                <a:gridCol w="1390261">
                  <a:extLst>
                    <a:ext uri="{9D8B030D-6E8A-4147-A177-3AD203B41FA5}">
                      <a16:colId xmlns:a16="http://schemas.microsoft.com/office/drawing/2014/main" val="2380070577"/>
                    </a:ext>
                  </a:extLst>
                </a:gridCol>
              </a:tblGrid>
              <a:tr h="3944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TOTAL LEADS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CALIFICADOS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9334112"/>
                  </a:ext>
                </a:extLst>
              </a:tr>
              <a:tr h="1932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ABRIL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8933867"/>
                  </a:ext>
                </a:extLst>
              </a:tr>
              <a:tr h="1932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MAYO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2559069"/>
                  </a:ext>
                </a:extLst>
              </a:tr>
              <a:tr h="1932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JUNIO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710940"/>
                  </a:ext>
                </a:extLst>
              </a:tr>
              <a:tr h="2012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45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686196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AC879FD-02AC-5352-B9FF-BE1CE2A3B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660236"/>
              </p:ext>
            </p:extLst>
          </p:nvPr>
        </p:nvGraphicFramePr>
        <p:xfrm>
          <a:off x="3968245" y="3304897"/>
          <a:ext cx="1648784" cy="132958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874355">
                  <a:extLst>
                    <a:ext uri="{9D8B030D-6E8A-4147-A177-3AD203B41FA5}">
                      <a16:colId xmlns:a16="http://schemas.microsoft.com/office/drawing/2014/main" val="2864913695"/>
                    </a:ext>
                  </a:extLst>
                </a:gridCol>
                <a:gridCol w="774429">
                  <a:extLst>
                    <a:ext uri="{9D8B030D-6E8A-4147-A177-3AD203B41FA5}">
                      <a16:colId xmlns:a16="http://schemas.microsoft.com/office/drawing/2014/main" val="3205802617"/>
                    </a:ext>
                  </a:extLst>
                </a:gridCol>
              </a:tblGrid>
              <a:tr h="22468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STATUS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LEADS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129709"/>
                  </a:ext>
                </a:extLst>
              </a:tr>
              <a:tr h="1859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No viables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3013766"/>
                  </a:ext>
                </a:extLst>
              </a:tr>
              <a:tr h="1859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Cotizados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1637543"/>
                  </a:ext>
                </a:extLst>
              </a:tr>
              <a:tr h="1859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Cerrados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57811534"/>
                  </a:ext>
                </a:extLst>
              </a:tr>
              <a:tr h="1859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En proceso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8599910"/>
                  </a:ext>
                </a:extLst>
              </a:tr>
              <a:tr h="1859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Descartados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901962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A3FF509-746E-E3FD-54BA-FC81C71FD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70646"/>
              </p:ext>
            </p:extLst>
          </p:nvPr>
        </p:nvGraphicFramePr>
        <p:xfrm>
          <a:off x="7556592" y="1565705"/>
          <a:ext cx="2800763" cy="66294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158575">
                  <a:extLst>
                    <a:ext uri="{9D8B030D-6E8A-4147-A177-3AD203B41FA5}">
                      <a16:colId xmlns:a16="http://schemas.microsoft.com/office/drawing/2014/main" val="2462887986"/>
                    </a:ext>
                  </a:extLst>
                </a:gridCol>
                <a:gridCol w="1642188">
                  <a:extLst>
                    <a:ext uri="{9D8B030D-6E8A-4147-A177-3AD203B41FA5}">
                      <a16:colId xmlns:a16="http://schemas.microsoft.com/office/drawing/2014/main" val="3377285672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LEADS CERRADOS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03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Servicio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Cliente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11015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Eses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TBA / Monte Porvenir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9335468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B549DB79-6B8D-AEDC-D222-8FF12922D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27109"/>
              </p:ext>
            </p:extLst>
          </p:nvPr>
        </p:nvGraphicFramePr>
        <p:xfrm>
          <a:off x="7645336" y="3335358"/>
          <a:ext cx="2503337" cy="112243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225772">
                  <a:extLst>
                    <a:ext uri="{9D8B030D-6E8A-4147-A177-3AD203B41FA5}">
                      <a16:colId xmlns:a16="http://schemas.microsoft.com/office/drawing/2014/main" val="1538543474"/>
                    </a:ext>
                  </a:extLst>
                </a:gridCol>
                <a:gridCol w="1277565">
                  <a:extLst>
                    <a:ext uri="{9D8B030D-6E8A-4147-A177-3AD203B41FA5}">
                      <a16:colId xmlns:a16="http://schemas.microsoft.com/office/drawing/2014/main" val="979074250"/>
                    </a:ext>
                  </a:extLst>
                </a:gridCol>
              </a:tblGrid>
              <a:tr h="3745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CUMPLIMIENTO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2652508"/>
                  </a:ext>
                </a:extLst>
              </a:tr>
              <a:tr h="3745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 ER SEMESTRE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41%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9052459"/>
                  </a:ext>
                </a:extLst>
              </a:tr>
              <a:tr h="1910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2° SEMESTRE</a:t>
                      </a:r>
                    </a:p>
                    <a:p>
                      <a:pPr algn="ctr" fontAlgn="b">
                        <a:buNone/>
                      </a:pP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17%</a:t>
                      </a:r>
                    </a:p>
                    <a:p>
                      <a:pPr algn="ctr" fontAlgn="b">
                        <a:buNone/>
                      </a:pP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5421326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40C938A1-F5E6-E3AD-50DD-130738EC19DA}"/>
              </a:ext>
            </a:extLst>
          </p:cNvPr>
          <p:cNvSpPr txBox="1"/>
          <p:nvPr/>
        </p:nvSpPr>
        <p:spPr>
          <a:xfrm>
            <a:off x="8100391" y="6488668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52546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DF1E5-1FE4-2FE8-8992-5FF7A314B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1A916DC5-8806-AB45-D733-C752A5835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3DBE3C40-C8B2-74E2-523E-53788ACEB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9C7AF1C4-7BB8-575D-7C97-17F34D7A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0060692-6025-3364-19B6-FDB749CB1B61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CDD702-1BCB-51B5-B91E-76B139F241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CADC92BC-4414-A00D-30E0-198E5780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141623"/>
              </p:ext>
            </p:extLst>
          </p:nvPr>
        </p:nvGraphicFramePr>
        <p:xfrm>
          <a:off x="2458680" y="1621717"/>
          <a:ext cx="8916627" cy="2926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Actividad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Se otorgo la responsabilidad al proveedor de servicios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  <a:endParaRPr lang="es-MX" sz="16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No se mantiene un nivel optimo de leads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Segmentación de servicios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kern="1200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  <a:p>
                      <a:pPr algn="ctr"/>
                      <a:endParaRPr lang="es-MX" sz="16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Los leads generados, no cumplen con las condiciones operativas de QS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Marketing Web orgánico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  <a:endParaRPr lang="es-MX" sz="1600" b="1" kern="1200" noProof="0" dirty="0">
                        <a:solidFill>
                          <a:srgbClr val="FF0000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Tendencia negativa, existen intereses de actividades no propias de la empresa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7D0C877-FCD1-D822-35BD-7E8080EF1CC0}"/>
              </a:ext>
            </a:extLst>
          </p:cNvPr>
          <p:cNvSpPr txBox="1"/>
          <p:nvPr/>
        </p:nvSpPr>
        <p:spPr>
          <a:xfrm>
            <a:off x="8127723" y="652713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688760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C316A-86BE-5C6E-3300-F82CF22A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86BA4FB9-0969-1E79-75F9-AC3E5A8AC59E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95E4988-DF5B-B04A-2C94-77CC27E80872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A9A158C-ED2F-C307-AB41-A14F911683FC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D151AF7-6B1A-AC2E-C4CD-751C85AA9A79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8E78E89-A339-4AC0-6A09-6BB2F342A87C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6A538A-306F-D92A-F048-8C991EF3C5F8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noProof="0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079F9E5-4258-4450-A8B6-5B2DD594E974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92061912-0524-138E-47F5-31FE20F05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36CF8BC-D9B2-C648-00F6-E6380144125C}"/>
              </a:ext>
            </a:extLst>
          </p:cNvPr>
          <p:cNvSpPr txBox="1"/>
          <p:nvPr/>
        </p:nvSpPr>
        <p:spPr>
          <a:xfrm>
            <a:off x="3092832" y="141758"/>
            <a:ext cx="5440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noProof="0" dirty="0">
                <a:latin typeface="Futura Lt BT" panose="020B0402020204020303"/>
              </a:rPr>
              <a:t>Lograr y mantener mínimo en el 96% el índice de satisfacción del cliente en los siguientes servicios: a) atracción de talento, b) servicio especializado, c) estudios socioeconómicos, d) psicometría y e) transporte.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FE29A4AD-0F7B-9AE2-FD44-235544AC7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480922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noProof="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95.5%</a:t>
                      </a:r>
                      <a:r>
                        <a:rPr lang="es-MX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noProof="0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DCE8751-8F57-18E1-9EE5-B7D1EC6F9580}"/>
              </a:ext>
            </a:extLst>
          </p:cNvPr>
          <p:cNvSpPr txBox="1"/>
          <p:nvPr/>
        </p:nvSpPr>
        <p:spPr>
          <a:xfrm>
            <a:off x="3231016" y="5156497"/>
            <a:ext cx="5922924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base">
              <a:buFont typeface="+mj-lt"/>
              <a:buAutoNum type="arabicPeriod"/>
              <a:defRPr b="0" i="0">
                <a:solidFill>
                  <a:srgbClr val="002060"/>
                </a:solidFill>
                <a:effectLst/>
                <a:latin typeface="Lexend Deca"/>
              </a:defRPr>
            </a:lvl1pPr>
          </a:lstStyle>
          <a:p>
            <a:pPr marL="0" indent="0" algn="just">
              <a:buNone/>
            </a:pPr>
            <a:r>
              <a:rPr lang="es-MX" sz="1200" b="1" noProof="0" dirty="0">
                <a:solidFill>
                  <a:schemeClr val="tx1"/>
                </a:solidFill>
                <a:latin typeface="Futura Lt BT" panose="020B0402020204020303"/>
              </a:rPr>
              <a:t>1. Seguimiento Post-Venta y Cercanía Ejecutiva</a:t>
            </a:r>
          </a:p>
          <a:p>
            <a:pPr marL="0" indent="0" algn="just">
              <a:buNone/>
            </a:pPr>
            <a:r>
              <a:rPr lang="es-MX" sz="1200" b="1" noProof="0" dirty="0">
                <a:solidFill>
                  <a:schemeClr val="tx1"/>
                </a:solidFill>
                <a:latin typeface="Futura Lt BT" panose="020B0402020204020303"/>
              </a:rPr>
              <a:t>Objetivo</a:t>
            </a:r>
            <a:r>
              <a:rPr lang="es-MX" sz="1200" noProof="0" dirty="0">
                <a:solidFill>
                  <a:schemeClr val="tx1"/>
                </a:solidFill>
                <a:latin typeface="Futura Lt BT" panose="020B0402020204020303"/>
              </a:rPr>
              <a:t>: Prevenir molestias y detectar desviaciones antes de que escalen.</a:t>
            </a:r>
          </a:p>
          <a:p>
            <a:pPr marL="0" indent="0" algn="just">
              <a:buNone/>
            </a:pPr>
            <a:r>
              <a:rPr lang="es-MX" sz="1200" b="1" noProof="0" dirty="0">
                <a:solidFill>
                  <a:schemeClr val="tx1"/>
                </a:solidFill>
                <a:latin typeface="Futura Lt BT" panose="020B0402020204020303"/>
              </a:rPr>
              <a:t>2. Planes de Acción en Tiempo Real ante Quejas o Incidentes</a:t>
            </a:r>
          </a:p>
          <a:p>
            <a:pPr marL="0" indent="0" algn="just">
              <a:buNone/>
            </a:pPr>
            <a:r>
              <a:rPr lang="es-MX" sz="1200" b="1" noProof="0" dirty="0">
                <a:solidFill>
                  <a:schemeClr val="tx1"/>
                </a:solidFill>
                <a:latin typeface="Futura Lt BT" panose="020B0402020204020303"/>
              </a:rPr>
              <a:t>Objetivo</a:t>
            </a:r>
            <a:r>
              <a:rPr lang="es-MX" sz="1200" noProof="0" dirty="0">
                <a:solidFill>
                  <a:schemeClr val="tx1"/>
                </a:solidFill>
                <a:latin typeface="Futura Lt BT" panose="020B0402020204020303"/>
              </a:rPr>
              <a:t>: Transformar incidentes en oportunidades de lealtad.</a:t>
            </a:r>
          </a:p>
          <a:p>
            <a:pPr marL="0" indent="0" algn="just">
              <a:buNone/>
            </a:pPr>
            <a:r>
              <a:rPr lang="es-MX" sz="1200" b="1" noProof="0" dirty="0">
                <a:solidFill>
                  <a:schemeClr val="tx1"/>
                </a:solidFill>
                <a:latin typeface="Futura Lt BT" panose="020B0402020204020303"/>
              </a:rPr>
              <a:t>3. Implementación de SLA’s (Acuerdos de Nivel de Servicio) por Servicio</a:t>
            </a:r>
          </a:p>
          <a:p>
            <a:pPr marL="0" indent="0" algn="just">
              <a:buNone/>
            </a:pPr>
            <a:r>
              <a:rPr lang="es-MX" sz="1200" b="1" noProof="0" dirty="0">
                <a:solidFill>
                  <a:schemeClr val="tx1"/>
                </a:solidFill>
                <a:latin typeface="Futura Lt BT" panose="020B0402020204020303"/>
              </a:rPr>
              <a:t>Objetivo</a:t>
            </a:r>
            <a:r>
              <a:rPr lang="es-MX" sz="1200" noProof="0" dirty="0">
                <a:solidFill>
                  <a:schemeClr val="tx1"/>
                </a:solidFill>
                <a:latin typeface="Futura Lt BT" panose="020B0402020204020303"/>
              </a:rPr>
              <a:t>: Garantizar tiempos de respuesta y entregables medibles.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1200" noProof="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6988AF9-DBEE-13A6-1725-B9B4EC6A17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4516"/>
              </p:ext>
            </p:extLst>
          </p:nvPr>
        </p:nvGraphicFramePr>
        <p:xfrm>
          <a:off x="3578753" y="2126845"/>
          <a:ext cx="3997960" cy="245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F811B535-B136-4E37-B633-E2942F856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577518"/>
              </p:ext>
            </p:extLst>
          </p:nvPr>
        </p:nvGraphicFramePr>
        <p:xfrm>
          <a:off x="7750787" y="2254797"/>
          <a:ext cx="3490595" cy="2197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653347DF-1359-4F5F-8D69-069B86457F19}"/>
              </a:ext>
            </a:extLst>
          </p:cNvPr>
          <p:cNvSpPr txBox="1"/>
          <p:nvPr/>
        </p:nvSpPr>
        <p:spPr>
          <a:xfrm>
            <a:off x="8110330" y="6541492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374757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DF531-C7BF-B112-77A3-BF7AE5E28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5E19246-0AD1-BEDB-22C5-A87168EC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A0BE57D-4F37-AE82-3E60-920C2D3CFD34}"/>
              </a:ext>
            </a:extLst>
          </p:cNvPr>
          <p:cNvSpPr txBox="1"/>
          <p:nvPr/>
        </p:nvSpPr>
        <p:spPr>
          <a:xfrm>
            <a:off x="160451" y="141758"/>
            <a:ext cx="8372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noProof="0" dirty="0">
                <a:latin typeface="Futura Lt BT" panose="020B0402020204020303"/>
              </a:rPr>
              <a:t>Lograr y mantener mínimo en el 96% el índice de satisfacción del cliente en los siguientes servicios: a) atracción de talento, b) servicio especializado, c) estudios socioeconómicos, d) psicometría y e) transporte.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485F3114-7AC1-A6B3-8A63-A90D9FE9F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1031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noProof="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95.5%</a:t>
                      </a:r>
                      <a:r>
                        <a:rPr lang="es-MX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noProof="0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C7FDEF7-445D-46D6-B292-81167399F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994741"/>
              </p:ext>
            </p:extLst>
          </p:nvPr>
        </p:nvGraphicFramePr>
        <p:xfrm>
          <a:off x="213157" y="2303364"/>
          <a:ext cx="3978910" cy="245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6A65572-0106-4065-B3DD-5456E006C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701174"/>
              </p:ext>
            </p:extLst>
          </p:nvPr>
        </p:nvGraphicFramePr>
        <p:xfrm>
          <a:off x="4095432" y="2202180"/>
          <a:ext cx="4001135" cy="245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E73F6E9-A906-4DE8-9757-16B74F1CE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520786"/>
              </p:ext>
            </p:extLst>
          </p:nvPr>
        </p:nvGraphicFramePr>
        <p:xfrm>
          <a:off x="7947227" y="2202180"/>
          <a:ext cx="4031615" cy="245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BD5DECA-5D3D-AF17-0344-370945A1DE84}"/>
              </a:ext>
            </a:extLst>
          </p:cNvPr>
          <p:cNvSpPr txBox="1"/>
          <p:nvPr/>
        </p:nvSpPr>
        <p:spPr>
          <a:xfrm>
            <a:off x="8096567" y="6531576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893662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199045" y="1606969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D80A4726-55A9-ED02-6639-E5B3F0942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999857"/>
              </p:ext>
            </p:extLst>
          </p:nvPr>
        </p:nvGraphicFramePr>
        <p:xfrm>
          <a:off x="2639038" y="1606969"/>
          <a:ext cx="8918473" cy="414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85592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590863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94201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795296"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Actividad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4874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Revisión de quejas con el área correspondiente.</a:t>
                      </a:r>
                      <a:endParaRPr lang="es-MX" sz="1600" kern="1200" noProof="0" dirty="0">
                        <a:solidFill>
                          <a:schemeClr val="tx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/>
                        </a:rPr>
                        <a:t>Cumple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Se levantó el plan de acción de quejas del cliente de</a:t>
                      </a:r>
                      <a:endParaRPr lang="es-MX" sz="1600" b="1" noProof="0" dirty="0">
                        <a:solidFill>
                          <a:schemeClr val="tx1"/>
                        </a:solidFill>
                        <a:latin typeface="Futura Lt BT" panose="020B04020202040203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4874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Seguimiento de acciones correctivas establecidas por los involucrados.</a:t>
                      </a:r>
                      <a:endParaRPr lang="es-MX" sz="1600" kern="1200" noProof="0" dirty="0">
                        <a:solidFill>
                          <a:schemeClr val="tx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/>
                        </a:rPr>
                        <a:t>Cumple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Se envía recordatorio por correo electrónico o acercamiento con responsable.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89791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Impulsar el empoderamiento de cada dueño del proceso y establecer una responsabilidad compartida con las áreas involucradas.</a:t>
                      </a:r>
                      <a:endParaRPr lang="es-MX" sz="1600" kern="1200" noProof="0" dirty="0">
                        <a:solidFill>
                          <a:schemeClr val="tx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/>
                        </a:rPr>
                        <a:t>Cumple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Concientización con el personal responsable del proceso, así como su participación en la elaboración de las acciones de mejora.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487440">
                <a:tc>
                  <a:txBody>
                    <a:bodyPr/>
                    <a:lstStyle/>
                    <a:p>
                      <a:endParaRPr lang="es-MX" sz="1600" noProof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s-MX" sz="1600" noProof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8966EB2-24FC-F345-2ADF-A6568C9A1167}"/>
              </a:ext>
            </a:extLst>
          </p:cNvPr>
          <p:cNvSpPr txBox="1"/>
          <p:nvPr/>
        </p:nvSpPr>
        <p:spPr>
          <a:xfrm>
            <a:off x="8097906" y="652713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411665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FF6D82-5CED-D96E-CFFF-C7379C49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3752927"/>
            <a:ext cx="11867535" cy="1269435"/>
          </a:xfrm>
          <a:solidFill>
            <a:schemeClr val="bg1">
              <a:alpha val="54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MX" sz="6600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COMERCIAL Y OPERACIONES  CENTRO-BAJÍO-NORTE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5" y="5484427"/>
            <a:ext cx="1368468" cy="126943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B6FD24-58D7-52E5-270E-96D777A20018}"/>
              </a:ext>
            </a:extLst>
          </p:cNvPr>
          <p:cNvSpPr txBox="1"/>
          <p:nvPr/>
        </p:nvSpPr>
        <p:spPr>
          <a:xfrm>
            <a:off x="8114067" y="6531198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297901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00B401-CABC-3F45-AADE-46298C8F1FFD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noProof="0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41D72E4-14AF-92FB-DAC9-E789ADCC0DF2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CB1FFBAB-524B-A0E8-A884-0E5DCEC60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81031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noProof="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61 %</a:t>
                      </a:r>
                      <a:r>
                        <a:rPr lang="es-MX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noProof="0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678F5DCB-F7C7-B77E-0184-89B57966B133}"/>
              </a:ext>
            </a:extLst>
          </p:cNvPr>
          <p:cNvSpPr txBox="1"/>
          <p:nvPr/>
        </p:nvSpPr>
        <p:spPr>
          <a:xfrm>
            <a:off x="3098890" y="4697203"/>
            <a:ext cx="5945720" cy="18158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base">
              <a:buFont typeface="+mj-lt"/>
              <a:buAutoNum type="arabicPeriod"/>
              <a:defRPr b="0" i="0">
                <a:solidFill>
                  <a:srgbClr val="002060"/>
                </a:solidFill>
                <a:effectLst/>
                <a:latin typeface="Lexend Deca"/>
              </a:defRPr>
            </a:lvl1pPr>
          </a:lstStyle>
          <a:p>
            <a:pPr marL="0" indent="0">
              <a:buNone/>
            </a:pPr>
            <a:r>
              <a:rPr lang="es-MX" sz="1400" b="1" noProof="0" dirty="0">
                <a:solidFill>
                  <a:schemeClr val="tx1"/>
                </a:solidFill>
                <a:latin typeface="Futura Lt BT" panose="020B0402020204020303"/>
              </a:rPr>
              <a:t>1.Control Diario de Casos en Plataforma o Dashboard</a:t>
            </a:r>
          </a:p>
          <a:p>
            <a:pPr marL="0" indent="0">
              <a:buNone/>
            </a:pPr>
            <a:r>
              <a:rPr lang="es-MX" sz="1400" b="1" noProof="0" dirty="0">
                <a:solidFill>
                  <a:schemeClr val="tx1"/>
                </a:solidFill>
                <a:latin typeface="Futura Lt BT" panose="020B0402020204020303"/>
              </a:rPr>
              <a:t>Objetivo</a:t>
            </a:r>
            <a:r>
              <a:rPr lang="es-MX" sz="1400" noProof="0" dirty="0">
                <a:solidFill>
                  <a:schemeClr val="tx1"/>
                </a:solidFill>
                <a:latin typeface="Futura Lt BT" panose="020B0402020204020303"/>
              </a:rPr>
              <a:t>: Visualizar avances y prevenir retrasos.</a:t>
            </a:r>
          </a:p>
          <a:p>
            <a:pPr marL="0" indent="0">
              <a:buNone/>
            </a:pPr>
            <a:r>
              <a:rPr lang="es-MX" sz="1400" noProof="0" dirty="0">
                <a:solidFill>
                  <a:schemeClr val="tx1"/>
                </a:solidFill>
                <a:latin typeface="Futura Lt BT" panose="020B0402020204020303"/>
              </a:rPr>
              <a:t>Usar un tablero de control con estos estados:</a:t>
            </a:r>
          </a:p>
          <a:p>
            <a:pPr lvl="1"/>
            <a:r>
              <a:rPr lang="es-MX" sz="1400" noProof="0" dirty="0">
                <a:latin typeface="Futura Lt BT" panose="020B0402020204020303"/>
              </a:rPr>
              <a:t>🟢 Evaluación enviada</a:t>
            </a:r>
          </a:p>
          <a:p>
            <a:pPr lvl="1"/>
            <a:r>
              <a:rPr lang="es-MX" sz="1400" noProof="0" dirty="0">
                <a:latin typeface="Futura Lt BT" panose="020B0402020204020303"/>
              </a:rPr>
              <a:t>🟡 En aplicación</a:t>
            </a:r>
          </a:p>
          <a:p>
            <a:pPr lvl="1"/>
            <a:r>
              <a:rPr lang="es-MX" sz="1400" noProof="0" dirty="0">
                <a:latin typeface="Futura Lt BT" panose="020B0402020204020303"/>
              </a:rPr>
              <a:t>🟣 Evaluada (falta revisión)</a:t>
            </a:r>
          </a:p>
          <a:p>
            <a:pPr lvl="1"/>
            <a:r>
              <a:rPr lang="es-MX" sz="1400" noProof="0" dirty="0">
                <a:latin typeface="Futura Lt BT" panose="020B0402020204020303"/>
              </a:rPr>
              <a:t>🔵 Lista para entrega</a:t>
            </a:r>
          </a:p>
          <a:p>
            <a:pPr lvl="1"/>
            <a:r>
              <a:rPr lang="es-MX" sz="1400" noProof="0" dirty="0">
                <a:latin typeface="Futura Lt BT" panose="020B0402020204020303"/>
              </a:rPr>
              <a:t>🔴 Retrasada / seguimiento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utura Lt BT" panose="020B0402020204020303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03E6DD-402D-015D-7703-ECDE7DC51606}"/>
              </a:ext>
            </a:extLst>
          </p:cNvPr>
          <p:cNvSpPr txBox="1"/>
          <p:nvPr/>
        </p:nvSpPr>
        <p:spPr>
          <a:xfrm>
            <a:off x="2981024" y="286898"/>
            <a:ext cx="569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noProof="0" dirty="0">
                <a:latin typeface="Futura Lt BT" panose="020B0402020204020303"/>
              </a:rPr>
              <a:t>Cumplir con los tiempos de entrega de los siguientes servicios: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16A056-2143-8C74-6EAD-C217037E12BA}"/>
              </a:ext>
            </a:extLst>
          </p:cNvPr>
          <p:cNvSpPr txBox="1"/>
          <p:nvPr/>
        </p:nvSpPr>
        <p:spPr>
          <a:xfrm>
            <a:off x="3231015" y="1281475"/>
            <a:ext cx="85819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500" noProof="0" dirty="0">
                <a:latin typeface="Futura Lt BT" panose="020B0402020204020303"/>
              </a:rPr>
              <a:t>a) Psicometría, b) Socioeconómicos, tomando como base lo declarado en los respectivos procedimientos vs. órdenes de servicio solicitadas.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2C3D317-AF81-0274-758F-1F2D32AD11CA}"/>
              </a:ext>
            </a:extLst>
          </p:cNvPr>
          <p:cNvSpPr txBox="1"/>
          <p:nvPr/>
        </p:nvSpPr>
        <p:spPr>
          <a:xfrm>
            <a:off x="3267061" y="1791466"/>
            <a:ext cx="4009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500" b="1" noProof="0" dirty="0">
                <a:latin typeface="Futura Lt BT" panose="020B0402020204020303"/>
              </a:rPr>
              <a:t>a) Psicometría  (5 días de entrega</a:t>
            </a:r>
            <a:r>
              <a:rPr lang="es-MX" sz="1800" b="1" noProof="0" dirty="0">
                <a:solidFill>
                  <a:srgbClr val="002060"/>
                </a:solidFill>
              </a:rPr>
              <a:t>)</a:t>
            </a:r>
            <a:endParaRPr lang="es-MX" b="1" noProof="0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38E56E3-51D0-B601-9F58-811F9640CE7E}"/>
              </a:ext>
            </a:extLst>
          </p:cNvPr>
          <p:cNvCxnSpPr>
            <a:cxnSpLocks/>
          </p:cNvCxnSpPr>
          <p:nvPr/>
        </p:nvCxnSpPr>
        <p:spPr>
          <a:xfrm>
            <a:off x="2981023" y="1227428"/>
            <a:ext cx="5620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C06875E-9EA5-DA9C-2ACC-39D01311D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81848"/>
              </p:ext>
            </p:extLst>
          </p:nvPr>
        </p:nvGraphicFramePr>
        <p:xfrm>
          <a:off x="3957002" y="2376241"/>
          <a:ext cx="7010400" cy="203644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1318243555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439318947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415643151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22996116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49455479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6493511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400372162"/>
                    </a:ext>
                  </a:extLst>
                </a:gridCol>
              </a:tblGrid>
              <a:tr h="200025">
                <a:tc gridSpan="7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SERVICIO DE PSICOMETRÍA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82650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2025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TOTAL DE PSICOMETRÍAS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ENTREGA EN TIEMPO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ENTREGA TARDÍA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DÍAS DE ENTREGA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CUMPLIMIENTO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147123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13.32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1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5.7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1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88%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882302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8346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3.75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43315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314558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ABRIL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9.8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1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8.2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1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61%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817435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MAYO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8.7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0529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JUNIO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5053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8C3300C-F457-331C-E117-1654F4136CF1}"/>
              </a:ext>
            </a:extLst>
          </p:cNvPr>
          <p:cNvSpPr txBox="1"/>
          <p:nvPr/>
        </p:nvSpPr>
        <p:spPr>
          <a:xfrm>
            <a:off x="8048004" y="6513085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164171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00B401-CABC-3F45-AADE-46298C8F1FFD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noProof="0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41D72E4-14AF-92FB-DAC9-E789ADCC0DF2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CB1FFBAB-524B-A0E8-A884-0E5DCEC60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161870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noProof="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117 %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noProof="0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678F5DCB-F7C7-B77E-0184-89B57966B133}"/>
              </a:ext>
            </a:extLst>
          </p:cNvPr>
          <p:cNvSpPr txBox="1"/>
          <p:nvPr/>
        </p:nvSpPr>
        <p:spPr>
          <a:xfrm>
            <a:off x="3098889" y="4822658"/>
            <a:ext cx="8010367" cy="16158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base">
              <a:buFont typeface="+mj-lt"/>
              <a:buAutoNum type="arabicPeriod"/>
              <a:defRPr b="0" i="0">
                <a:solidFill>
                  <a:srgbClr val="002060"/>
                </a:solidFill>
                <a:effectLst/>
                <a:latin typeface="Lexend Deca"/>
              </a:defRPr>
            </a:lvl1pPr>
          </a:lstStyle>
          <a:p>
            <a:pPr marL="0" indent="0">
              <a:buNone/>
            </a:pPr>
            <a:r>
              <a:rPr lang="es-MX" sz="1100" b="1" noProof="0" dirty="0">
                <a:solidFill>
                  <a:schemeClr val="tx1"/>
                </a:solidFill>
                <a:latin typeface="Futura Lt BT" panose="020B0402020204020303"/>
              </a:rPr>
              <a:t>1.Control y Monitoreo Diario por Plataforma o Dashboard</a:t>
            </a:r>
          </a:p>
          <a:p>
            <a:pPr marL="0" indent="0">
              <a:buNone/>
            </a:pPr>
            <a:r>
              <a:rPr lang="es-MX" sz="1100" b="1" noProof="0" dirty="0">
                <a:solidFill>
                  <a:schemeClr val="tx1"/>
                </a:solidFill>
                <a:latin typeface="Futura Lt BT" panose="020B0402020204020303"/>
              </a:rPr>
              <a:t>Objetivo</a:t>
            </a:r>
            <a:r>
              <a:rPr lang="es-MX" sz="1100" noProof="0" dirty="0">
                <a:solidFill>
                  <a:schemeClr val="tx1"/>
                </a:solidFill>
                <a:latin typeface="Futura Lt BT" panose="020B0402020204020303"/>
              </a:rPr>
              <a:t>: Detectar desviaciones en tiempo real y actuar de inmediato.</a:t>
            </a:r>
          </a:p>
          <a:p>
            <a:pPr marL="0" indent="0">
              <a:buNone/>
            </a:pPr>
            <a:r>
              <a:rPr lang="es-MX" sz="1100" noProof="0" dirty="0">
                <a:solidFill>
                  <a:schemeClr val="tx1"/>
                </a:solidFill>
                <a:latin typeface="Futura Lt BT" panose="020B0402020204020303"/>
              </a:rPr>
              <a:t>Implementar un sistema de seguimiento visual con estatus:</a:t>
            </a:r>
          </a:p>
          <a:p>
            <a:pPr lvl="1"/>
            <a:r>
              <a:rPr lang="es-MX" sz="1100" noProof="0" dirty="0">
                <a:solidFill>
                  <a:schemeClr val="tx1"/>
                </a:solidFill>
                <a:latin typeface="Futura Lt BT" panose="020B0402020204020303"/>
              </a:rPr>
              <a:t>🟢 En tiempo</a:t>
            </a:r>
          </a:p>
          <a:p>
            <a:pPr lvl="1"/>
            <a:r>
              <a:rPr lang="es-MX" sz="1100" noProof="0" dirty="0">
                <a:solidFill>
                  <a:schemeClr val="tx1"/>
                </a:solidFill>
                <a:latin typeface="Futura Lt BT" panose="020B0402020204020303"/>
              </a:rPr>
              <a:t>🟡 Por vencer</a:t>
            </a:r>
          </a:p>
          <a:p>
            <a:pPr lvl="1"/>
            <a:r>
              <a:rPr lang="es-MX" sz="1100" noProof="0" dirty="0">
                <a:solidFill>
                  <a:schemeClr val="tx1"/>
                </a:solidFill>
                <a:latin typeface="Futura Lt BT" panose="020B0402020204020303"/>
              </a:rPr>
              <a:t>🔴 Retrasado</a:t>
            </a:r>
          </a:p>
          <a:p>
            <a:pPr marL="0" indent="0">
              <a:buNone/>
            </a:pPr>
            <a:r>
              <a:rPr lang="es-MX" sz="1100" noProof="0" dirty="0">
                <a:solidFill>
                  <a:schemeClr val="tx1"/>
                </a:solidFill>
                <a:latin typeface="Futura Lt BT" panose="020B0402020204020303"/>
              </a:rPr>
              <a:t>Asignar responsables por zona o cliente.</a:t>
            </a:r>
          </a:p>
          <a:p>
            <a:pPr marL="0" indent="0">
              <a:buNone/>
            </a:pPr>
            <a:r>
              <a:rPr lang="es-MX" sz="1100" noProof="0" dirty="0">
                <a:solidFill>
                  <a:schemeClr val="tx1"/>
                </a:solidFill>
                <a:latin typeface="Futura Lt BT" panose="020B0402020204020303"/>
              </a:rPr>
              <a:t>Agendar </a:t>
            </a:r>
            <a:r>
              <a:rPr lang="es-MX" sz="1100" b="1" noProof="0" dirty="0">
                <a:solidFill>
                  <a:schemeClr val="tx1"/>
                </a:solidFill>
                <a:latin typeface="Futura Lt BT" panose="020B0402020204020303"/>
              </a:rPr>
              <a:t>revisiones operativas diarias</a:t>
            </a:r>
            <a:r>
              <a:rPr lang="es-MX" sz="1100" noProof="0" dirty="0">
                <a:solidFill>
                  <a:schemeClr val="tx1"/>
                </a:solidFill>
                <a:latin typeface="Futura Lt BT" panose="020B0402020204020303"/>
              </a:rPr>
              <a:t> para verificar el estatus de estudios pendientes y programar refuerzos si es necesario.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03E6DD-402D-015D-7703-ECDE7DC51606}"/>
              </a:ext>
            </a:extLst>
          </p:cNvPr>
          <p:cNvSpPr txBox="1"/>
          <p:nvPr/>
        </p:nvSpPr>
        <p:spPr>
          <a:xfrm>
            <a:off x="2981024" y="286898"/>
            <a:ext cx="569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noProof="0" dirty="0">
                <a:latin typeface="Futura Lt BT" panose="020B0402020204020303"/>
              </a:rPr>
              <a:t>Cumplir con los tiempos de entrega de los siguientes servicios: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16A056-2143-8C74-6EAD-C217037E12BA}"/>
              </a:ext>
            </a:extLst>
          </p:cNvPr>
          <p:cNvSpPr txBox="1"/>
          <p:nvPr/>
        </p:nvSpPr>
        <p:spPr>
          <a:xfrm>
            <a:off x="3231015" y="1281475"/>
            <a:ext cx="85819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500" noProof="0" dirty="0">
                <a:latin typeface="Futura Lt BT" panose="020B0402020204020303"/>
              </a:rPr>
              <a:t>a) Psicometría, b) Socioeconómicos, tomando como base lo declarado en los respectivos procedimientos vs. órdenes de servicio solicitadas.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2C3D317-AF81-0274-758F-1F2D32AD11CA}"/>
              </a:ext>
            </a:extLst>
          </p:cNvPr>
          <p:cNvSpPr txBox="1"/>
          <p:nvPr/>
        </p:nvSpPr>
        <p:spPr>
          <a:xfrm>
            <a:off x="3267062" y="1894260"/>
            <a:ext cx="551001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500" b="1" noProof="0" dirty="0">
                <a:latin typeface="Futura Lt BT" panose="020B0402020204020303"/>
              </a:rPr>
              <a:t>b) Estudios Socioeconómicos  (5 días de entrega)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38E56E3-51D0-B601-9F58-811F9640CE7E}"/>
              </a:ext>
            </a:extLst>
          </p:cNvPr>
          <p:cNvCxnSpPr>
            <a:cxnSpLocks/>
          </p:cNvCxnSpPr>
          <p:nvPr/>
        </p:nvCxnSpPr>
        <p:spPr>
          <a:xfrm>
            <a:off x="2981023" y="1227428"/>
            <a:ext cx="5620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29F97EC-EF29-F965-E218-EB755BAA3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06339"/>
              </p:ext>
            </p:extLst>
          </p:nvPr>
        </p:nvGraphicFramePr>
        <p:xfrm>
          <a:off x="3669906" y="2594270"/>
          <a:ext cx="7864191" cy="206584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522955">
                  <a:extLst>
                    <a:ext uri="{9D8B030D-6E8A-4147-A177-3AD203B41FA5}">
                      <a16:colId xmlns:a16="http://schemas.microsoft.com/office/drawing/2014/main" val="2219373292"/>
                    </a:ext>
                  </a:extLst>
                </a:gridCol>
                <a:gridCol w="1009533">
                  <a:extLst>
                    <a:ext uri="{9D8B030D-6E8A-4147-A177-3AD203B41FA5}">
                      <a16:colId xmlns:a16="http://schemas.microsoft.com/office/drawing/2014/main" val="4228503278"/>
                    </a:ext>
                  </a:extLst>
                </a:gridCol>
                <a:gridCol w="928409">
                  <a:extLst>
                    <a:ext uri="{9D8B030D-6E8A-4147-A177-3AD203B41FA5}">
                      <a16:colId xmlns:a16="http://schemas.microsoft.com/office/drawing/2014/main" val="3288818716"/>
                    </a:ext>
                  </a:extLst>
                </a:gridCol>
                <a:gridCol w="829259">
                  <a:extLst>
                    <a:ext uri="{9D8B030D-6E8A-4147-A177-3AD203B41FA5}">
                      <a16:colId xmlns:a16="http://schemas.microsoft.com/office/drawing/2014/main" val="1969373483"/>
                    </a:ext>
                  </a:extLst>
                </a:gridCol>
                <a:gridCol w="1168807">
                  <a:extLst>
                    <a:ext uri="{9D8B030D-6E8A-4147-A177-3AD203B41FA5}">
                      <a16:colId xmlns:a16="http://schemas.microsoft.com/office/drawing/2014/main" val="3417074329"/>
                    </a:ext>
                  </a:extLst>
                </a:gridCol>
                <a:gridCol w="702614">
                  <a:extLst>
                    <a:ext uri="{9D8B030D-6E8A-4147-A177-3AD203B41FA5}">
                      <a16:colId xmlns:a16="http://schemas.microsoft.com/office/drawing/2014/main" val="4164646970"/>
                    </a:ext>
                  </a:extLst>
                </a:gridCol>
                <a:gridCol w="702614">
                  <a:extLst>
                    <a:ext uri="{9D8B030D-6E8A-4147-A177-3AD203B41FA5}">
                      <a16:colId xmlns:a16="http://schemas.microsoft.com/office/drawing/2014/main" val="2659181116"/>
                    </a:ext>
                  </a:extLst>
                </a:gridCol>
              </a:tblGrid>
              <a:tr h="2325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Primer trimestre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Segundo trimestre 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57445"/>
                  </a:ext>
                </a:extLst>
              </a:tr>
              <a:tr h="232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Varios (5 días)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AXA (3 Días)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Varios (5 días)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AXA (3 Días)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0882731"/>
                  </a:ext>
                </a:extLst>
              </a:tr>
              <a:tr h="232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05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Total solicitados</a:t>
                      </a:r>
                      <a:endParaRPr lang="es-MX" sz="105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344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121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465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311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64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375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5231056"/>
                  </a:ext>
                </a:extLst>
              </a:tr>
              <a:tr h="232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05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Entregados </a:t>
                      </a:r>
                      <a:endParaRPr lang="es-MX" sz="105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314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117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431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277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63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340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6711148"/>
                  </a:ext>
                </a:extLst>
              </a:tr>
              <a:tr h="232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05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Cancelados </a:t>
                      </a:r>
                      <a:endParaRPr lang="es-MX" sz="105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1019545"/>
                  </a:ext>
                </a:extLst>
              </a:tr>
              <a:tr h="232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05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Pendientes </a:t>
                      </a:r>
                      <a:endParaRPr lang="es-MX" sz="105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4851042"/>
                  </a:ext>
                </a:extLst>
              </a:tr>
              <a:tr h="232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05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Promedio de días de entrega a partir de la aplicación</a:t>
                      </a:r>
                      <a:endParaRPr lang="es-MX" sz="105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3.5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s-MX" sz="10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4478410"/>
                  </a:ext>
                </a:extLst>
              </a:tr>
              <a:tr h="232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05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Porcentaje en días de entrega</a:t>
                      </a:r>
                      <a:endParaRPr lang="es-MX" sz="105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100.00%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150.00%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125.00%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83%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150%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0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117%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106054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03430E4-A2E9-58A4-571D-54658AC99A25}"/>
              </a:ext>
            </a:extLst>
          </p:cNvPr>
          <p:cNvSpPr txBox="1"/>
          <p:nvPr/>
        </p:nvSpPr>
        <p:spPr>
          <a:xfrm>
            <a:off x="8110330" y="6483865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404872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361277" y="2259830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D49CE802-88A3-692A-F0EA-61D3C6AB3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58836"/>
              </p:ext>
            </p:extLst>
          </p:nvPr>
        </p:nvGraphicFramePr>
        <p:xfrm>
          <a:off x="2495550" y="1203960"/>
          <a:ext cx="8879757" cy="4343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70895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58395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924906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Actividad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b="1" noProof="0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MX" sz="1500" kern="12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Desarrollo de investigadores internos.</a:t>
                      </a:r>
                      <a:endParaRPr lang="es-MX" sz="1500" kern="1200" noProof="0" dirty="0">
                        <a:solidFill>
                          <a:schemeClr val="tx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/>
                        </a:rPr>
                        <a:t>Cumple</a:t>
                      </a:r>
                      <a:endParaRPr kumimoji="0" lang="es-MX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Se capacitó al equipo de ESES para desarrollo de aplicación de estudios en campo.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MX" sz="1500" kern="12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Desarrollo de cartera de investigadores foráneos.</a:t>
                      </a:r>
                      <a:endParaRPr lang="es-MX" sz="1500" kern="1200" noProof="0" dirty="0">
                        <a:solidFill>
                          <a:schemeClr val="tx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MX" sz="1500" b="1" kern="1200" noProof="0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  <a:endParaRPr lang="es-MX" sz="1500" b="1" kern="1200" noProof="0" dirty="0">
                        <a:solidFill>
                          <a:srgbClr val="FFC000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No se ha logrado contar con una cartera de investigadores foráneos en las zonas del Estado de Hidalgo y zona Metropolitana Estado de México.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500" kern="12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Sistematización de formatos.</a:t>
                      </a:r>
                      <a:endParaRPr lang="es-MX" sz="1500" kern="1200" noProof="0" dirty="0">
                        <a:solidFill>
                          <a:schemeClr val="tx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/>
                        </a:rPr>
                        <a:t>Cumple</a:t>
                      </a:r>
                      <a:endParaRPr kumimoji="0" lang="es-MX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Se automatizó formato en plataforma </a:t>
                      </a:r>
                      <a:r>
                        <a:rPr lang="es-MX" sz="1500" b="1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FORMS</a:t>
                      </a:r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 para optimizar tiempos.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500" kern="12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Desarrollo  y capacitación del área de operaciones en psicometría.</a:t>
                      </a:r>
                      <a:endParaRPr lang="es-MX" sz="1500" kern="1200" noProof="0" dirty="0">
                        <a:solidFill>
                          <a:schemeClr val="tx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/>
                        </a:rPr>
                        <a:t>Cumple</a:t>
                      </a:r>
                      <a:endParaRPr kumimoji="0" lang="es-MX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Se capacitó a los consultores en la aplicación, calificación e interpretación en baterías psicométricas, se integro al equipo de RH para soporte interno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411068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E08446A-A92D-2807-4C9F-C773A6867302}"/>
              </a:ext>
            </a:extLst>
          </p:cNvPr>
          <p:cNvSpPr txBox="1"/>
          <p:nvPr/>
        </p:nvSpPr>
        <p:spPr>
          <a:xfrm>
            <a:off x="8107846" y="6498436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430010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00B401-CABC-3F45-AADE-46298C8F1FFD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41D72E4-14AF-92FB-DAC9-E789ADCC0DF2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CB1FFBAB-524B-A0E8-A884-0E5DCEC60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006835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noProof="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100 %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noProof="0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38E56E3-51D0-B601-9F58-811F9640CE7E}"/>
              </a:ext>
            </a:extLst>
          </p:cNvPr>
          <p:cNvCxnSpPr>
            <a:cxnSpLocks/>
          </p:cNvCxnSpPr>
          <p:nvPr/>
        </p:nvCxnSpPr>
        <p:spPr>
          <a:xfrm>
            <a:off x="2981023" y="1449221"/>
            <a:ext cx="7887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5235E80-02BA-A126-DBD4-8E6B440E356A}"/>
              </a:ext>
            </a:extLst>
          </p:cNvPr>
          <p:cNvSpPr txBox="1"/>
          <p:nvPr/>
        </p:nvSpPr>
        <p:spPr>
          <a:xfrm>
            <a:off x="2848897" y="231101"/>
            <a:ext cx="5810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utura Lt BT" panose="020B0402020204020303"/>
              </a:rPr>
              <a:t>Disminuir en un 50% las garantías de reposición vs. número de ingresos determinados en las órdenes de servicio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12EB97-0BC2-D1C6-F4CD-31AF54F9DF22}"/>
              </a:ext>
            </a:extLst>
          </p:cNvPr>
          <p:cNvSpPr txBox="1"/>
          <p:nvPr/>
        </p:nvSpPr>
        <p:spPr>
          <a:xfrm>
            <a:off x="3164953" y="4531935"/>
            <a:ext cx="6644970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342900" indent="-342900" fontAlgn="base">
              <a:buFont typeface="+mj-lt"/>
              <a:buAutoNum type="arabicPeriod"/>
              <a:defRPr b="0" i="0">
                <a:solidFill>
                  <a:srgbClr val="002060"/>
                </a:solidFill>
                <a:effectLst/>
                <a:latin typeface="Lexend Deca"/>
              </a:defRPr>
            </a:lvl1pPr>
          </a:lstStyle>
          <a:p>
            <a:pPr marL="0" indent="0">
              <a:buNone/>
            </a:pPr>
            <a:r>
              <a:rPr lang="es-MX" sz="1000" b="1" noProof="0" dirty="0">
                <a:solidFill>
                  <a:schemeClr val="tx1"/>
                </a:solidFill>
                <a:latin typeface="Futura Lt BT" panose="020B0402020204020303"/>
              </a:rPr>
              <a:t>1. Mejora del Proceso de Reclutamiento y Evaluación Inicial</a:t>
            </a:r>
          </a:p>
          <a:p>
            <a:pPr marL="0" indent="0">
              <a:buNone/>
            </a:pPr>
            <a:r>
              <a:rPr lang="es-MX" sz="1000" b="1" noProof="0" dirty="0">
                <a:solidFill>
                  <a:schemeClr val="tx1"/>
                </a:solidFill>
                <a:latin typeface="Futura Lt BT" panose="020B0402020204020303"/>
              </a:rPr>
              <a:t>Objetivo</a:t>
            </a:r>
            <a:r>
              <a:rPr lang="es-MX" sz="1000" noProof="0" dirty="0">
                <a:solidFill>
                  <a:schemeClr val="tx1"/>
                </a:solidFill>
                <a:latin typeface="Futura Lt BT" panose="020B0402020204020303"/>
              </a:rPr>
              <a:t>: Aumentar la precisión en la selección y asegurar compatibilidad real desde el inicio.</a:t>
            </a:r>
          </a:p>
          <a:p>
            <a:pPr marL="0" indent="0">
              <a:buNone/>
            </a:pPr>
            <a:r>
              <a:rPr lang="es-MX" sz="1000" noProof="0" dirty="0">
                <a:solidFill>
                  <a:schemeClr val="tx1"/>
                </a:solidFill>
                <a:latin typeface="Futura Lt BT" panose="020B0402020204020303"/>
              </a:rPr>
              <a:t>Fortalece el </a:t>
            </a:r>
            <a:r>
              <a:rPr lang="es-MX" sz="1000" b="1" noProof="0" dirty="0">
                <a:solidFill>
                  <a:schemeClr val="tx1"/>
                </a:solidFill>
                <a:latin typeface="Futura Lt BT" panose="020B0402020204020303"/>
              </a:rPr>
              <a:t>levantamiento de perfil con el cliente</a:t>
            </a:r>
            <a:r>
              <a:rPr lang="es-MX" sz="1000" noProof="0" dirty="0">
                <a:solidFill>
                  <a:schemeClr val="tx1"/>
                </a:solidFill>
                <a:latin typeface="Futura Lt BT" panose="020B0402020204020303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000" noProof="0" dirty="0">
                <a:solidFill>
                  <a:schemeClr val="tx1"/>
                </a:solidFill>
                <a:latin typeface="Futura Lt BT" panose="020B0402020204020303"/>
              </a:rPr>
              <a:t>Define competencias clave, entorno real de trabajo, estilo de liderazgo del jefe directo.</a:t>
            </a:r>
          </a:p>
          <a:p>
            <a:pPr marL="0" indent="0">
              <a:buNone/>
            </a:pPr>
            <a:r>
              <a:rPr lang="es-MX" sz="1000" noProof="0" dirty="0">
                <a:solidFill>
                  <a:schemeClr val="tx1"/>
                </a:solidFill>
                <a:latin typeface="Futura Lt BT" panose="020B0402020204020303"/>
              </a:rPr>
              <a:t>Asegúrate de que todos los candidatos pasen por: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000" b="1" noProof="0" dirty="0">
                <a:solidFill>
                  <a:schemeClr val="tx1"/>
                </a:solidFill>
                <a:latin typeface="Futura Lt BT" panose="020B0402020204020303"/>
              </a:rPr>
              <a:t>Filtro psicométrico útil y confiable</a:t>
            </a:r>
            <a:endParaRPr lang="es-MX" sz="1000" noProof="0" dirty="0">
              <a:solidFill>
                <a:schemeClr val="tx1"/>
              </a:solidFill>
              <a:latin typeface="Futura Lt BT" panose="020B0402020204020303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000" b="1" noProof="0" dirty="0">
                <a:solidFill>
                  <a:schemeClr val="tx1"/>
                </a:solidFill>
                <a:latin typeface="Futura Lt BT" panose="020B0402020204020303"/>
              </a:rPr>
              <a:t>Filtro actitudinal y motivacional</a:t>
            </a:r>
            <a:r>
              <a:rPr lang="es-MX" sz="1000" noProof="0" dirty="0">
                <a:solidFill>
                  <a:schemeClr val="tx1"/>
                </a:solidFill>
                <a:latin typeface="Futura Lt BT" panose="020B0402020204020303"/>
              </a:rPr>
              <a:t> (¿por qué quiere el puesto?, ¿qué lo retiene?)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1000" b="1" noProof="0" dirty="0">
                <a:solidFill>
                  <a:schemeClr val="tx1"/>
                </a:solidFill>
                <a:latin typeface="Futura Lt BT" panose="020B0402020204020303"/>
              </a:rPr>
              <a:t>Simulación o caso práctico</a:t>
            </a:r>
            <a:r>
              <a:rPr lang="es-MX" sz="1000" noProof="0" dirty="0">
                <a:solidFill>
                  <a:schemeClr val="tx1"/>
                </a:solidFill>
                <a:latin typeface="Futura Lt BT" panose="020B0402020204020303"/>
              </a:rPr>
              <a:t> si es aplicable.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83EB4B6-5581-3240-7612-38E84B640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15774"/>
              </p:ext>
            </p:extLst>
          </p:nvPr>
        </p:nvGraphicFramePr>
        <p:xfrm>
          <a:off x="9116103" y="1981204"/>
          <a:ext cx="2576415" cy="86868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270130">
                  <a:extLst>
                    <a:ext uri="{9D8B030D-6E8A-4147-A177-3AD203B41FA5}">
                      <a16:colId xmlns:a16="http://schemas.microsoft.com/office/drawing/2014/main" val="3688436031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345751998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TRIMESTRE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CUMPLIMIENTO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57120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1er Trimestre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31.7%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601535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2do Trimestre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28.9%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22697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23CB141-5E21-D377-9D67-72D9DC1D7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88652"/>
              </p:ext>
            </p:extLst>
          </p:nvPr>
        </p:nvGraphicFramePr>
        <p:xfrm>
          <a:off x="3352800" y="1583967"/>
          <a:ext cx="5486400" cy="24765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183181865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538238979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689417968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71402615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638859123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EMPRESA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NÚM. DE VACANTES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NÚM. DE REPOSICIONES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% ALCANZADO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PUESTO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229323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MARELLI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134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9.96 %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AYUDANTES GENERALES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92161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STELLANTIS  SANTA FE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33.33 %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MÉDICO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38585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FARMACIAS DEL AHORRO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21.43 %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AUXILIAR DE EMBARQUES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300976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ALPLA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30.00 %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AYUDANTES GENERALES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09159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1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MC PLASTICOS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68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50.00 %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0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AYUDANTES GENERALES</a:t>
                      </a:r>
                      <a:endParaRPr lang="es-MX" sz="10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852125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28.94 %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MX" sz="11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6757958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4E0EFF85-BA66-B990-3ADA-7F380C015037}"/>
              </a:ext>
            </a:extLst>
          </p:cNvPr>
          <p:cNvSpPr txBox="1"/>
          <p:nvPr/>
        </p:nvSpPr>
        <p:spPr>
          <a:xfrm>
            <a:off x="8114067" y="6488668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65587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361277" y="2259830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5536290C-6C14-F335-10DA-6822B369C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56854"/>
              </p:ext>
            </p:extLst>
          </p:nvPr>
        </p:nvGraphicFramePr>
        <p:xfrm>
          <a:off x="2913593" y="1987590"/>
          <a:ext cx="8461712" cy="360696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1219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50938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740127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130809"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Actividad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b="1" noProof="0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6930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utura Lt BT" panose="020B0402020204020303"/>
                        </a:rPr>
                        <a:t>Desarrollo de perfil ideal aplicando el 80/20.</a:t>
                      </a:r>
                      <a:endParaRPr kumimoji="0" lang="es-MX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 kern="1200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  <a:endParaRPr lang="es-MX" sz="1500" b="1" kern="1200" noProof="0" dirty="0">
                        <a:solidFill>
                          <a:srgbClr val="00B050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Garantiza la estabilidad del personal y evita la deserción.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6383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utura Lt BT" panose="020B0402020204020303"/>
                        </a:rPr>
                        <a:t>Aplicación de entrevista técnica, con base a perfil y actividades de planta.</a:t>
                      </a:r>
                      <a:endParaRPr kumimoji="0" lang="es-MX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 kern="1200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  <a:endParaRPr lang="es-MX" sz="1500" b="1" kern="1200" noProof="0" dirty="0">
                        <a:solidFill>
                          <a:srgbClr val="00B050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Eficientar el proceso de ingreso de los candidatos calificados.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6383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5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utura Lt BT" panose="020B0402020204020303"/>
                        </a:rPr>
                        <a:t>Recorrido en planta y conocimiento de las actividades del puesto.</a:t>
                      </a:r>
                      <a:endParaRPr kumimoji="0" lang="es-MX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500" b="1" kern="1200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  <a:endParaRPr lang="es-MX" sz="1500" b="1" kern="1200" noProof="0" dirty="0">
                        <a:solidFill>
                          <a:srgbClr val="00B050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Garantiza el conocimiento de las actividades a desarrollar y beneficia la toma de decisiones con los candidatos.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48234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6FA1652-97B4-4A07-290F-FA9E392F92C3}"/>
              </a:ext>
            </a:extLst>
          </p:cNvPr>
          <p:cNvSpPr txBox="1"/>
          <p:nvPr/>
        </p:nvSpPr>
        <p:spPr>
          <a:xfrm>
            <a:off x="8147602" y="652713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213627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FF6D82-5CED-D96E-CFFF-C7379C49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4282"/>
            <a:ext cx="12192000" cy="1269435"/>
          </a:xfrm>
          <a:solidFill>
            <a:schemeClr val="bg1">
              <a:alpha val="54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MX" sz="66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ADMINISTRACIÓN Y FINANZAS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5" y="5484427"/>
            <a:ext cx="1368468" cy="12694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3B14FC-50CA-160A-EF56-0C3FB90E438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032130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2974530" y="235439"/>
            <a:ext cx="511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la facturación del 100% de las nóminas pagadas de servicios especializados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30" y="1210379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77432"/>
              </p:ext>
            </p:extLst>
          </p:nvPr>
        </p:nvGraphicFramePr>
        <p:xfrm>
          <a:off x="8212164" y="188012"/>
          <a:ext cx="3807403" cy="123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959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45648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4527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87236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73288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1816E9A-045C-D576-ED80-37CAD68117C7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84C8A5E-70EC-1613-8598-1263D1CF3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881" y="1762160"/>
            <a:ext cx="8789653" cy="32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5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15E42-2B76-83E5-0119-E4D9AA89C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81CF8BB0-12B1-F1AD-BE58-838495B4C584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DCC18A-7BA8-E7FB-01FF-F15CC14127B9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48DCB37-D920-F628-97AA-B8DC1058536B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9613B3E5-D149-1014-8DE7-A9AF84982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22BBC3-F145-42EE-40DF-B851803C7EA2}"/>
              </a:ext>
            </a:extLst>
          </p:cNvPr>
          <p:cNvSpPr txBox="1"/>
          <p:nvPr/>
        </p:nvSpPr>
        <p:spPr>
          <a:xfrm>
            <a:off x="2974530" y="235439"/>
            <a:ext cx="511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la facturación del 100% de las nóminas pagadas de servicios especializados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0BBA2AF-D416-0077-1E7D-03D2D7B16D93}"/>
              </a:ext>
            </a:extLst>
          </p:cNvPr>
          <p:cNvCxnSpPr/>
          <p:nvPr/>
        </p:nvCxnSpPr>
        <p:spPr>
          <a:xfrm>
            <a:off x="2974530" y="1210379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17E60A10-6E21-3D45-98B7-DE3822133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75639"/>
              </p:ext>
            </p:extLst>
          </p:nvPr>
        </p:nvGraphicFramePr>
        <p:xfrm>
          <a:off x="8212164" y="188012"/>
          <a:ext cx="3807403" cy="123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959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45648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4527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87236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73288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98.02%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A5E21992-8A9B-6E28-B2F2-8D9F4AB25499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3305F9-B898-7EF9-E2AD-823A09D2EF61}"/>
              </a:ext>
            </a:extLst>
          </p:cNvPr>
          <p:cNvSpPr txBox="1"/>
          <p:nvPr/>
        </p:nvSpPr>
        <p:spPr>
          <a:xfrm>
            <a:off x="3374736" y="2164206"/>
            <a:ext cx="81166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Revisión quincenal de nóminas pagadas con facturas emitidas para detectar omisiones o errores.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Establecer fechas limites para facturar cada periodo de nómina.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1500" dirty="0">
                <a:latin typeface="Futura Lt BT" panose="020B0402020204020303" pitchFamily="34" charset="0"/>
              </a:rPr>
              <a:t>Asegurar que la versión final de la nómina pagada sea la base para facturación, evitando duplicidades o errores por modificaciones posteriores.</a:t>
            </a:r>
            <a:endParaRPr lang="es-ES" sz="1500" dirty="0">
              <a:latin typeface="Futura Lt BT" panose="020B04020202040203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1500" dirty="0">
                <a:latin typeface="Futura Lt BT" panose="020B0402020204020303" pitchFamily="34" charset="0"/>
              </a:rPr>
              <a:t>Designar un encargado específico de verificar que se facture cada servicio especializado relacionado con su cliente.</a:t>
            </a:r>
            <a:endParaRPr lang="es-ES" sz="1500" dirty="0">
              <a:latin typeface="Futura Lt BT" panose="020B04020202040203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Establecer una bitácora de incidencias en la cual se registre los problemas que retrasan el proceso.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1500" dirty="0">
                <a:latin typeface="Futura Lt BT" panose="020B0402020204020303" pitchFamily="34" charset="0"/>
              </a:rPr>
              <a:t>Asegurarse de que los CFDI cumplan con requisitos del SAT y del REPSE, para evitar rechazos o sanciones.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1500" dirty="0">
                <a:latin typeface="Futura Lt BT" panose="020B0402020204020303" pitchFamily="34" charset="0"/>
              </a:rPr>
              <a:t>Envío de previos para el Vo.Bo. Del cliente, con anticipación.</a:t>
            </a:r>
            <a:endParaRPr lang="es-ES" sz="1500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58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148" y="5445718"/>
            <a:ext cx="700625" cy="649922"/>
          </a:xfrm>
          <a:prstGeom prst="rect">
            <a:avLst/>
          </a:prstGeom>
        </p:spPr>
      </p:pic>
      <p:graphicFrame>
        <p:nvGraphicFramePr>
          <p:cNvPr id="17" name="Tabla 8">
            <a:extLst>
              <a:ext uri="{FF2B5EF4-FFF2-40B4-BE49-F238E27FC236}">
                <a16:creationId xmlns:a16="http://schemas.microsoft.com/office/drawing/2014/main" id="{377299A4-FA75-39ED-BFC4-D11EEB2E3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399916"/>
              </p:ext>
            </p:extLst>
          </p:nvPr>
        </p:nvGraphicFramePr>
        <p:xfrm>
          <a:off x="1826748" y="1511432"/>
          <a:ext cx="9811974" cy="499377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8970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957588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664677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236816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1192644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b="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Generar un reporte mensual de control que muestre:</a:t>
                      </a:r>
                    </a:p>
                    <a:p>
                      <a:pPr marL="342900" indent="-342900" algn="just" defTabSz="914400" rtl="0" eaLnBrk="1" latinLnBrk="0" hangingPunct="1">
                        <a:buFont typeface="+mj-lt"/>
                        <a:buAutoNum type="alphaLcParenR"/>
                      </a:pPr>
                      <a:r>
                        <a:rPr lang="es-MX" sz="1500" b="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Nóminas pagadas</a:t>
                      </a:r>
                    </a:p>
                    <a:p>
                      <a:pPr marL="342900" indent="-342900" algn="just" defTabSz="914400" rtl="0" eaLnBrk="1" latinLnBrk="0" hangingPunct="1">
                        <a:buFont typeface="+mj-lt"/>
                        <a:buAutoNum type="alphaLcParenR"/>
                      </a:pPr>
                      <a:r>
                        <a:rPr lang="es-MX" sz="1500" b="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Facturación emitida</a:t>
                      </a:r>
                    </a:p>
                    <a:p>
                      <a:pPr marL="342900" indent="-342900" algn="just" defTabSz="914400" rtl="0" eaLnBrk="1" latinLnBrk="0" hangingPunct="1">
                        <a:buFont typeface="+mj-lt"/>
                        <a:buAutoNum type="alphaLcParenR"/>
                      </a:pPr>
                      <a:r>
                        <a:rPr lang="es-MX" sz="1500" b="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Facturas pendientes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Esto permite dar seguimiento en caso de rezago.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750924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b="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Revisión cruzada mensual entre el reporte de nóminas y los CFDI emitidos.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kumimoji="0" lang="es-MX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Validación para asegurar que no quede pendiente la emisión de facturas.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75092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500" b="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Elaboración de bitácora de ordenes pendientes de recibir por parte del cliente.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Además se considera otros factores como el tiempo de autorización de previos.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9246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500" b="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Envío de “previos” para el Vo.Bo. Del cliente, con anticipación.</a:t>
                      </a:r>
                      <a:endParaRPr lang="es-ES" sz="1500" b="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kumimoji="0" lang="es-MX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Siegwerk, EKAZER, Hitchiner, Antolin y Fugra.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186129"/>
                  </a:ext>
                </a:extLst>
              </a:tr>
            </a:tbl>
          </a:graphicData>
        </a:graphic>
      </p:graphicFrame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1753003" cy="2200077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91117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6BA407-D625-A62F-AD04-A07346B52FA0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414988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68936" y="224284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Facturar el 100% de las ordenes de servicio recibidas del área comercial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3143494" y="1046970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67515"/>
              </p:ext>
            </p:extLst>
          </p:nvPr>
        </p:nvGraphicFramePr>
        <p:xfrm>
          <a:off x="8531525" y="188012"/>
          <a:ext cx="3488041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128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703899-88D5-C665-F4C4-EFD106614593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875A4F-5DDB-4BBA-27FA-848792A34F13}"/>
              </a:ext>
            </a:extLst>
          </p:cNvPr>
          <p:cNvSpPr txBox="1"/>
          <p:nvPr/>
        </p:nvSpPr>
        <p:spPr>
          <a:xfrm>
            <a:off x="3068935" y="4457545"/>
            <a:ext cx="81166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Registro obligatorio de cada orden de servicio recibida en archivo compartido.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Automatización de órdenes de servicio a efectos de recordar que una orden no ha sido facturada.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Conciliar las órdenes de servicio recibidas – facturadas con el equipo comercial y operaciones.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2EE669B-887D-A1B7-B0E5-E97B0C0EF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05" y="1938396"/>
            <a:ext cx="8818485" cy="20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41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00B401-CABC-3F45-AADE-46298C8F1FFD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noProof="0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41D72E4-14AF-92FB-DAC9-E789ADCC0DF2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>
            <a:cxnSpLocks/>
          </p:cNvCxnSpPr>
          <p:nvPr/>
        </p:nvCxnSpPr>
        <p:spPr>
          <a:xfrm>
            <a:off x="3099007" y="929149"/>
            <a:ext cx="5440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D7F4F5A8-69A9-B4B4-D0E3-8D6500F7FF9F}"/>
              </a:ext>
            </a:extLst>
          </p:cNvPr>
          <p:cNvSpPr txBox="1"/>
          <p:nvPr/>
        </p:nvSpPr>
        <p:spPr>
          <a:xfrm>
            <a:off x="2981024" y="142136"/>
            <a:ext cx="569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noProof="0" dirty="0">
                <a:latin typeface="Futura Lt BT" panose="020B0402020204020303"/>
              </a:rPr>
              <a:t>Incrementar la facturación en el servicio de atracción de talento en un 52 % vs 2024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CB1FFBAB-524B-A0E8-A884-0E5DCEC60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283362"/>
              </p:ext>
            </p:extLst>
          </p:nvPr>
        </p:nvGraphicFramePr>
        <p:xfrm>
          <a:off x="8678818" y="211627"/>
          <a:ext cx="3352732" cy="1239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05975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96896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92099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40993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16769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noProof="0" dirty="0">
                          <a:solidFill>
                            <a:srgbClr val="002060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103 %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noProof="0" dirty="0">
                          <a:solidFill>
                            <a:srgbClr val="002060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noProof="0" dirty="0">
                          <a:solidFill>
                            <a:srgbClr val="002060"/>
                          </a:solidFill>
                          <a:latin typeface="Futura Lt BT" panose="020B0402020204020303"/>
                          <a:sym typeface="Wingdings 2" panose="05020102010507070707" pitchFamily="18" charset="2"/>
                        </a:rPr>
                        <a:t></a:t>
                      </a:r>
                      <a:endParaRPr lang="es-MX" b="1" noProof="0" dirty="0">
                        <a:solidFill>
                          <a:srgbClr val="002060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B55551E7-2A81-D8ED-5547-388BEDED6798}"/>
              </a:ext>
            </a:extLst>
          </p:cNvPr>
          <p:cNvSpPr txBox="1"/>
          <p:nvPr/>
        </p:nvSpPr>
        <p:spPr>
          <a:xfrm>
            <a:off x="3164952" y="4775883"/>
            <a:ext cx="7136045" cy="1785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s-MX" sz="1100" b="1" noProof="0" dirty="0">
                <a:latin typeface="Futura Lt BT" panose="020B0402020204020303"/>
              </a:rPr>
              <a:t>1. Especialización y Segmentación del Mercado</a:t>
            </a:r>
          </a:p>
          <a:p>
            <a:pPr fontAlgn="base"/>
            <a:r>
              <a:rPr lang="es-MX" sz="1100" b="1" noProof="0" dirty="0">
                <a:latin typeface="Futura Lt BT" panose="020B0402020204020303"/>
              </a:rPr>
              <a:t>Objetivo: </a:t>
            </a:r>
            <a:r>
              <a:rPr lang="es-MX" sz="1100" noProof="0" dirty="0">
                <a:latin typeface="Futura Lt BT" panose="020B0402020204020303"/>
              </a:rPr>
              <a:t>Aumentar el valor percibido del servicio y acceder a nichos con mayor capacidad de pago</a:t>
            </a:r>
          </a:p>
          <a:p>
            <a:r>
              <a:rPr lang="es-MX" sz="1100" b="1" noProof="0" dirty="0">
                <a:latin typeface="Futura Lt BT" panose="020B0402020204020303"/>
              </a:rPr>
              <a:t>2. Venta Consultiva con Argumentos de Valor</a:t>
            </a:r>
          </a:p>
          <a:p>
            <a:r>
              <a:rPr lang="es-MX" sz="1100" b="1" noProof="0" dirty="0">
                <a:latin typeface="Futura Lt BT" panose="020B0402020204020303"/>
              </a:rPr>
              <a:t>Objetivo</a:t>
            </a:r>
            <a:r>
              <a:rPr lang="es-MX" sz="1100" noProof="0" dirty="0">
                <a:latin typeface="Futura Lt BT" panose="020B0402020204020303"/>
              </a:rPr>
              <a:t>: Diferenciarte y justificar precios más altos.</a:t>
            </a:r>
          </a:p>
          <a:p>
            <a:r>
              <a:rPr lang="es-MX" sz="1100" b="1" noProof="0" dirty="0">
                <a:latin typeface="Futura Lt BT" panose="020B0402020204020303"/>
              </a:rPr>
              <a:t>3.Paquetes de Servicio y Esquemas de Suscripción</a:t>
            </a:r>
          </a:p>
          <a:p>
            <a:r>
              <a:rPr lang="es-MX" sz="1100" b="1" noProof="0" dirty="0">
                <a:latin typeface="Futura Lt BT" panose="020B0402020204020303"/>
              </a:rPr>
              <a:t>Objetivo</a:t>
            </a:r>
            <a:r>
              <a:rPr lang="es-MX" sz="1100" noProof="0" dirty="0">
                <a:latin typeface="Futura Lt BT" panose="020B0402020204020303"/>
              </a:rPr>
              <a:t>: Generar ingresos recurrentes.</a:t>
            </a:r>
          </a:p>
          <a:p>
            <a:r>
              <a:rPr lang="es-MX" sz="1100" b="1" noProof="0" dirty="0">
                <a:latin typeface="Futura Lt BT" panose="020B0402020204020303"/>
              </a:rPr>
              <a:t>4. Alianzas Estratégicas Locales</a:t>
            </a:r>
          </a:p>
          <a:p>
            <a:r>
              <a:rPr lang="es-MX" sz="1100" b="1" noProof="0" dirty="0">
                <a:latin typeface="Futura Lt BT" panose="020B0402020204020303"/>
              </a:rPr>
              <a:t>Objetivo</a:t>
            </a:r>
            <a:r>
              <a:rPr lang="es-MX" sz="1100" noProof="0" dirty="0">
                <a:latin typeface="Futura Lt BT" panose="020B0402020204020303"/>
              </a:rPr>
              <a:t>: Ampliar red de clientes y posicionamiento</a:t>
            </a:r>
          </a:p>
          <a:p>
            <a:r>
              <a:rPr lang="es-MX" sz="1100" b="1" noProof="0" dirty="0">
                <a:latin typeface="Futura Lt BT" panose="020B0402020204020303"/>
              </a:rPr>
              <a:t>5. Fidelización y Reventa</a:t>
            </a:r>
          </a:p>
          <a:p>
            <a:r>
              <a:rPr lang="es-MX" sz="1100" b="1" noProof="0" dirty="0">
                <a:latin typeface="Futura Lt BT" panose="020B0402020204020303"/>
              </a:rPr>
              <a:t>Objetivo</a:t>
            </a:r>
            <a:r>
              <a:rPr lang="es-MX" sz="1100" noProof="0" dirty="0">
                <a:latin typeface="Futura Lt BT" panose="020B0402020204020303"/>
              </a:rPr>
              <a:t>: Aumentar frecuencia y lealtad de los clientes.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5AE50AC-349D-CCF6-B4A4-C31C442FC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802523"/>
              </p:ext>
            </p:extLst>
          </p:nvPr>
        </p:nvGraphicFramePr>
        <p:xfrm>
          <a:off x="3206346" y="1109065"/>
          <a:ext cx="5332967" cy="83099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990644">
                  <a:extLst>
                    <a:ext uri="{9D8B030D-6E8A-4147-A177-3AD203B41FA5}">
                      <a16:colId xmlns:a16="http://schemas.microsoft.com/office/drawing/2014/main" val="3808026844"/>
                    </a:ext>
                  </a:extLst>
                </a:gridCol>
                <a:gridCol w="1337369">
                  <a:extLst>
                    <a:ext uri="{9D8B030D-6E8A-4147-A177-3AD203B41FA5}">
                      <a16:colId xmlns:a16="http://schemas.microsoft.com/office/drawing/2014/main" val="1348106289"/>
                    </a:ext>
                  </a:extLst>
                </a:gridCol>
                <a:gridCol w="1353880">
                  <a:extLst>
                    <a:ext uri="{9D8B030D-6E8A-4147-A177-3AD203B41FA5}">
                      <a16:colId xmlns:a16="http://schemas.microsoft.com/office/drawing/2014/main" val="2107305228"/>
                    </a:ext>
                  </a:extLst>
                </a:gridCol>
                <a:gridCol w="1651074">
                  <a:extLst>
                    <a:ext uri="{9D8B030D-6E8A-4147-A177-3AD203B41FA5}">
                      <a16:colId xmlns:a16="http://schemas.microsoft.com/office/drawing/2014/main" val="3011805022"/>
                    </a:ext>
                  </a:extLst>
                </a:gridCol>
              </a:tblGrid>
              <a:tr h="515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Año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Facturación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Incremento (52%)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Meta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0902292"/>
                  </a:ext>
                </a:extLst>
              </a:tr>
              <a:tr h="315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$206,236.00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$107,242.72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$ 313,478.72</a:t>
                      </a: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79946371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4B6F45F-AA00-A998-A904-50C0ECCE3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90397"/>
              </p:ext>
            </p:extLst>
          </p:nvPr>
        </p:nvGraphicFramePr>
        <p:xfrm>
          <a:off x="4386176" y="2105208"/>
          <a:ext cx="5914821" cy="2460796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156208">
                  <a:extLst>
                    <a:ext uri="{9D8B030D-6E8A-4147-A177-3AD203B41FA5}">
                      <a16:colId xmlns:a16="http://schemas.microsoft.com/office/drawing/2014/main" val="932886074"/>
                    </a:ext>
                  </a:extLst>
                </a:gridCol>
                <a:gridCol w="1538510">
                  <a:extLst>
                    <a:ext uri="{9D8B030D-6E8A-4147-A177-3AD203B41FA5}">
                      <a16:colId xmlns:a16="http://schemas.microsoft.com/office/drawing/2014/main" val="2910842948"/>
                    </a:ext>
                  </a:extLst>
                </a:gridCol>
                <a:gridCol w="1559208">
                  <a:extLst>
                    <a:ext uri="{9D8B030D-6E8A-4147-A177-3AD203B41FA5}">
                      <a16:colId xmlns:a16="http://schemas.microsoft.com/office/drawing/2014/main" val="216755621"/>
                    </a:ext>
                  </a:extLst>
                </a:gridCol>
                <a:gridCol w="1660895">
                  <a:extLst>
                    <a:ext uri="{9D8B030D-6E8A-4147-A177-3AD203B41FA5}">
                      <a16:colId xmlns:a16="http://schemas.microsoft.com/office/drawing/2014/main" val="3710299722"/>
                    </a:ext>
                  </a:extLst>
                </a:gridCol>
              </a:tblGrid>
              <a:tr h="3148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01555263"/>
                  </a:ext>
                </a:extLst>
              </a:tr>
              <a:tr h="2951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$ 319,053.00 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ABRIL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$ 327,299.53 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4747429"/>
                  </a:ext>
                </a:extLst>
              </a:tr>
              <a:tr h="2951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$ 314,913.93 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MAYO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$ 316,807.57 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7294166"/>
                  </a:ext>
                </a:extLst>
              </a:tr>
              <a:tr h="2951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$ 377,714.00 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JUNIO</a:t>
                      </a: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$ 327,406.14 </a:t>
                      </a: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7809012"/>
                  </a:ext>
                </a:extLst>
              </a:tr>
              <a:tr h="1574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2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9881285"/>
                  </a:ext>
                </a:extLst>
              </a:tr>
              <a:tr h="29515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$ 337,226.98 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$ 323,837.75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8167269"/>
                  </a:ext>
                </a:extLst>
              </a:tr>
              <a:tr h="15741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9245557"/>
                  </a:ext>
                </a:extLst>
              </a:tr>
              <a:tr h="3148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</a:p>
                    <a:p>
                      <a:pPr algn="ctr" fontAlgn="ctr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108%</a:t>
                      </a:r>
                    </a:p>
                    <a:p>
                      <a:pPr algn="ctr" fontAlgn="ctr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103%</a:t>
                      </a:r>
                    </a:p>
                    <a:p>
                      <a:pPr algn="ctr" fontAlgn="ctr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8670417"/>
                  </a:ext>
                </a:extLst>
              </a:tr>
            </a:tbl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21BCAA63-24F3-B700-00F4-F9CD58732FFD}"/>
              </a:ext>
            </a:extLst>
          </p:cNvPr>
          <p:cNvSpPr/>
          <p:nvPr/>
        </p:nvSpPr>
        <p:spPr>
          <a:xfrm>
            <a:off x="8892070" y="3993503"/>
            <a:ext cx="1129004" cy="51318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7324AA-86E9-61E4-9020-1585006951B7}"/>
              </a:ext>
            </a:extLst>
          </p:cNvPr>
          <p:cNvSpPr txBox="1"/>
          <p:nvPr/>
        </p:nvSpPr>
        <p:spPr>
          <a:xfrm>
            <a:off x="8114067" y="6531198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837108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7641"/>
              </p:ext>
            </p:extLst>
          </p:nvPr>
        </p:nvGraphicFramePr>
        <p:xfrm>
          <a:off x="2669459" y="1863214"/>
          <a:ext cx="9156291" cy="3230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Establecer un tiempo promedio para facturar las órdenes de servicio.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800" b="1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Actividad continua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Considera tiempo entre recepción de OS y emisión de factura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Erradicar los errores en facturación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Evitar retrabajo por errores en facturación.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Conciliación de órdenes de servicio con área comercial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Detectar omisiones en facturación.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892431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0CFD1B5-9970-DC4F-B96E-FB7F73F6AD0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162833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68936" y="285696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la cobranza al 100% de los plazos comerciales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58659"/>
              </p:ext>
            </p:extLst>
          </p:nvPr>
        </p:nvGraphicFramePr>
        <p:xfrm>
          <a:off x="8765090" y="188012"/>
          <a:ext cx="325447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5B7306C-AF29-A8F2-9C6F-0949943977E2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359020B-1244-C4FC-2CDD-FBCF27946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799754"/>
              </p:ext>
            </p:extLst>
          </p:nvPr>
        </p:nvGraphicFramePr>
        <p:xfrm>
          <a:off x="3942806" y="2040640"/>
          <a:ext cx="7035735" cy="1494889"/>
        </p:xfrm>
        <a:graphic>
          <a:graphicData uri="http://schemas.openxmlformats.org/drawingml/2006/table">
            <a:tbl>
              <a:tblPr/>
              <a:tblGrid>
                <a:gridCol w="865936">
                  <a:extLst>
                    <a:ext uri="{9D8B030D-6E8A-4147-A177-3AD203B41FA5}">
                      <a16:colId xmlns:a16="http://schemas.microsoft.com/office/drawing/2014/main" val="1725781265"/>
                    </a:ext>
                  </a:extLst>
                </a:gridCol>
                <a:gridCol w="1807643">
                  <a:extLst>
                    <a:ext uri="{9D8B030D-6E8A-4147-A177-3AD203B41FA5}">
                      <a16:colId xmlns:a16="http://schemas.microsoft.com/office/drawing/2014/main" val="3690973385"/>
                    </a:ext>
                  </a:extLst>
                </a:gridCol>
                <a:gridCol w="1861764">
                  <a:extLst>
                    <a:ext uri="{9D8B030D-6E8A-4147-A177-3AD203B41FA5}">
                      <a16:colId xmlns:a16="http://schemas.microsoft.com/office/drawing/2014/main" val="1176093646"/>
                    </a:ext>
                  </a:extLst>
                </a:gridCol>
                <a:gridCol w="1634456">
                  <a:extLst>
                    <a:ext uri="{9D8B030D-6E8A-4147-A177-3AD203B41FA5}">
                      <a16:colId xmlns:a16="http://schemas.microsoft.com/office/drawing/2014/main" val="4148612007"/>
                    </a:ext>
                  </a:extLst>
                </a:gridCol>
                <a:gridCol w="865936">
                  <a:extLst>
                    <a:ext uri="{9D8B030D-6E8A-4147-A177-3AD203B41FA5}">
                      <a16:colId xmlns:a16="http://schemas.microsoft.com/office/drawing/2014/main" val="2268572144"/>
                    </a:ext>
                  </a:extLst>
                </a:gridCol>
              </a:tblGrid>
              <a:tr h="32782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Estimación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Cobranza Efectiva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Variación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69775"/>
                  </a:ext>
                </a:extLst>
              </a:tr>
              <a:tr h="275374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Enero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$11,044,247.00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$12,773,476.37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$1,729,229.37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116%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430808"/>
                  </a:ext>
                </a:extLst>
              </a:tr>
              <a:tr h="275374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Febrero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$9,482,390.24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$9,731,699.91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$249,309.67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103%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010400"/>
                  </a:ext>
                </a:extLst>
              </a:tr>
              <a:tr h="275374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Marzo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$10,263,318.62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$9,849,938.93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Futura Lt BT" panose="020B0402020204020303"/>
                        </a:rPr>
                        <a:t>-$413,379.69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455287"/>
                  </a:ext>
                </a:extLst>
              </a:tr>
              <a:tr h="340940">
                <a:tc>
                  <a:txBody>
                    <a:bodyPr/>
                    <a:lstStyle/>
                    <a:p>
                      <a:pPr algn="l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Suma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$30,789,955.86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$32,355,115.21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$1,565,159.35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Lt BT" panose="020B0402020204020303"/>
                        </a:rPr>
                        <a:t>105%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572152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48A99F3-434C-6E1A-1573-AC8AF207A82D}"/>
              </a:ext>
            </a:extLst>
          </p:cNvPr>
          <p:cNvSpPr txBox="1"/>
          <p:nvPr/>
        </p:nvSpPr>
        <p:spPr>
          <a:xfrm>
            <a:off x="3068936" y="1530192"/>
            <a:ext cx="5017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Futura Lt BT" panose="020B0402020204020303" pitchFamily="34" charset="0"/>
                <a:sym typeface="Wingdings" panose="05000000000000000000" pitchFamily="2" charset="2"/>
              </a:rPr>
              <a:t> REFERENCIA 1ER. TRIMESTRE</a:t>
            </a:r>
            <a:endParaRPr lang="es-ES" sz="1400" b="1" i="1" dirty="0">
              <a:solidFill>
                <a:schemeClr val="accent4">
                  <a:lumMod val="60000"/>
                  <a:lumOff val="40000"/>
                </a:schemeClr>
              </a:solidFill>
              <a:latin typeface="Futura Lt BT" panose="020B0402020204020303" pitchFamily="34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B9EE9E81-548F-7B23-863F-D87B555B5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78421"/>
              </p:ext>
            </p:extLst>
          </p:nvPr>
        </p:nvGraphicFramePr>
        <p:xfrm>
          <a:off x="3871590" y="4099097"/>
          <a:ext cx="7106949" cy="1531465"/>
        </p:xfrm>
        <a:graphic>
          <a:graphicData uri="http://schemas.openxmlformats.org/drawingml/2006/table">
            <a:tbl>
              <a:tblPr/>
              <a:tblGrid>
                <a:gridCol w="874701">
                  <a:extLst>
                    <a:ext uri="{9D8B030D-6E8A-4147-A177-3AD203B41FA5}">
                      <a16:colId xmlns:a16="http://schemas.microsoft.com/office/drawing/2014/main" val="3669386224"/>
                    </a:ext>
                  </a:extLst>
                </a:gridCol>
                <a:gridCol w="1825940">
                  <a:extLst>
                    <a:ext uri="{9D8B030D-6E8A-4147-A177-3AD203B41FA5}">
                      <a16:colId xmlns:a16="http://schemas.microsoft.com/office/drawing/2014/main" val="1809319531"/>
                    </a:ext>
                  </a:extLst>
                </a:gridCol>
                <a:gridCol w="1880608">
                  <a:extLst>
                    <a:ext uri="{9D8B030D-6E8A-4147-A177-3AD203B41FA5}">
                      <a16:colId xmlns:a16="http://schemas.microsoft.com/office/drawing/2014/main" val="3060063629"/>
                    </a:ext>
                  </a:extLst>
                </a:gridCol>
                <a:gridCol w="1650999">
                  <a:extLst>
                    <a:ext uri="{9D8B030D-6E8A-4147-A177-3AD203B41FA5}">
                      <a16:colId xmlns:a16="http://schemas.microsoft.com/office/drawing/2014/main" val="3788449435"/>
                    </a:ext>
                  </a:extLst>
                </a:gridCol>
                <a:gridCol w="874701">
                  <a:extLst>
                    <a:ext uri="{9D8B030D-6E8A-4147-A177-3AD203B41FA5}">
                      <a16:colId xmlns:a16="http://schemas.microsoft.com/office/drawing/2014/main" val="3980702948"/>
                    </a:ext>
                  </a:extLst>
                </a:gridCol>
              </a:tblGrid>
              <a:tr h="3358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Estimación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Cobranza Efectiva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Variación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36851"/>
                  </a:ext>
                </a:extLst>
              </a:tr>
              <a:tr h="2821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Abril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$11,115,520.00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$10,423,557.02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eaford" panose="00000500000000000000" pitchFamily="2" charset="0"/>
                        </a:rPr>
                        <a:t>-$691,962.98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425834"/>
                  </a:ext>
                </a:extLst>
              </a:tr>
              <a:tr h="2821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Mayo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$12,753,381.55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$12,020,138.91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eaford" panose="00000500000000000000" pitchFamily="2" charset="0"/>
                        </a:rPr>
                        <a:t>-$733,242.64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65812"/>
                  </a:ext>
                </a:extLst>
              </a:tr>
              <a:tr h="2821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$10,783,211.19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$7,385,466.80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eaford" panose="00000500000000000000" pitchFamily="2" charset="0"/>
                        </a:rPr>
                        <a:t>-$3,397,744.39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68%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930880"/>
                  </a:ext>
                </a:extLst>
              </a:tr>
              <a:tr h="3492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Suma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$34,652,112.74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$29,829,162.73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Seaford" panose="00000500000000000000" pitchFamily="2" charset="0"/>
                        </a:rPr>
                        <a:t>-$4,822,950.01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aford" panose="00000500000000000000" pitchFamily="2" charset="0"/>
                        </a:rPr>
                        <a:t>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407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847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73F51-448C-5D02-DEE5-C591DFFDD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04A6C47A-F8FF-177F-66BE-D1F9D1D66FDA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746C1A-69B2-4599-7C9B-45F460452C1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9535E8A-24F9-4EA2-BB6F-FFC5120D111C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F01E025-BCC3-6D0B-DD45-29049FE5A571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4A6B120-7701-338A-4B52-01A482AF24E7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6F476F76-CEA5-0F67-7BB5-59A653F0B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37DE5D1-8554-13C8-9224-A7F566B824F3}"/>
              </a:ext>
            </a:extLst>
          </p:cNvPr>
          <p:cNvSpPr txBox="1"/>
          <p:nvPr/>
        </p:nvSpPr>
        <p:spPr>
          <a:xfrm>
            <a:off x="3068936" y="285696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la cobranza al 100% de los plazos comerciales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4B9117E-7A58-2533-A1B8-414180FB7938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C30360BB-6599-B3AC-F6F4-3486BD039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9868"/>
              </p:ext>
            </p:extLst>
          </p:nvPr>
        </p:nvGraphicFramePr>
        <p:xfrm>
          <a:off x="8557404" y="188012"/>
          <a:ext cx="3462163" cy="12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7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132698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04897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52123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30372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9F50C19-AA47-1FF8-42AD-28DA1FA9BC26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3374736" y="2164206"/>
            <a:ext cx="811663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Identificar a clientes con pagos vencidos o riesgo.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Recordatorios antes del vencimiento y contacto inmediato en caso de atraso.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Definir y comunicar plazos y condiciones de crédito.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Actualización de reporte de cartera cada 3 días.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Capacitar al equipo de cobranza con alineación al área comercial.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Reuniones semanales con área comercial para visualizar riesgos.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Reuniones periódicas con los clientes para el seguimiento de las órdenes de compra.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Asegurar el uso de plataformas para cargar facturas en clientes nuevos.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Dar cumplimiento oportuno a REPSE: Carga de documentos (IMSS, SAT, INFONAVIT) para evitar la suspensión de pagos.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Asegurar el alta del cliente en sistema para facturar de acuerdo con los términos comerciales.</a:t>
            </a:r>
          </a:p>
        </p:txBody>
      </p:sp>
    </p:spTree>
    <p:extLst>
      <p:ext uri="{BB962C8B-B14F-4D97-AF65-F5344CB8AC3E}">
        <p14:creationId xmlns:p14="http://schemas.microsoft.com/office/powerpoint/2010/main" val="1250273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12218-975E-8556-BFA7-C9738056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D70B914D-1E9F-D7C3-C096-B7403296D982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ACC79F-CBC0-7603-C525-4E3094A5E2EF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E67146D-5C23-B934-5297-21CA41EC50D5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58B8064-2FCA-1D49-7D90-3A0FA0874159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8F7D73A-D330-3640-3EF0-E6D4E8226111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49501B2D-4722-A842-E2D0-A710CB495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C6FAFB-DB26-233E-1701-94E11165FE1E}"/>
              </a:ext>
            </a:extLst>
          </p:cNvPr>
          <p:cNvSpPr txBox="1"/>
          <p:nvPr/>
        </p:nvSpPr>
        <p:spPr>
          <a:xfrm>
            <a:off x="3068936" y="285696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la cobranza al 100% de los plazos comerciales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AC866C8-3CEF-B7F6-D37C-0C39FB8A0140}"/>
              </a:ext>
            </a:extLst>
          </p:cNvPr>
          <p:cNvCxnSpPr/>
          <p:nvPr/>
        </p:nvCxnSpPr>
        <p:spPr>
          <a:xfrm>
            <a:off x="2974529" y="1088285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97AFF9B8-9D68-B37A-C930-27C08488A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01905"/>
              </p:ext>
            </p:extLst>
          </p:nvPr>
        </p:nvGraphicFramePr>
        <p:xfrm>
          <a:off x="8765090" y="188012"/>
          <a:ext cx="325447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C665622-6E3F-50ED-47F2-68E07F3EEC1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7B36CE7-A414-7BC5-4337-F4E45FD9C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001744"/>
              </p:ext>
            </p:extLst>
          </p:nvPr>
        </p:nvGraphicFramePr>
        <p:xfrm>
          <a:off x="3528204" y="1609653"/>
          <a:ext cx="7696194" cy="416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219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983829"/>
              </p:ext>
            </p:extLst>
          </p:nvPr>
        </p:nvGraphicFramePr>
        <p:xfrm>
          <a:off x="2625215" y="1498889"/>
          <a:ext cx="9156291" cy="4145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74368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69165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41275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Identificación oportuna de los clientes antes de caer en mora.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Actualización de la cartera de clientes.</a:t>
                      </a:r>
                      <a:endParaRPr lang="es-MX" sz="14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Envío de estados de cuenta y/o llamadas telefónicas al cliente para anticipar vencimiento.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La actividad se llevará permanentemente.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Reuniones semanales con área comercial y clientes.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  <a:endParaRPr lang="es-MX" sz="1400" kern="120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Toma de decisiones preventivas en las reuniones (Seguimiento a ordenes de compra).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Reforzar el uso de plataformas en clientes nuevos.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Indicar los clientes que usan plataformas para la carga de CFDI.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282523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Asegurar el cumplimiento de carga documentos REPSE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Evitar suspensión de pagos o emisión de Ordenes de Compra.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197212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AEB19F5-2C59-1044-7BDE-83381C30E855}"/>
              </a:ext>
            </a:extLst>
          </p:cNvPr>
          <p:cNvSpPr txBox="1"/>
          <p:nvPr/>
        </p:nvSpPr>
        <p:spPr>
          <a:xfrm>
            <a:off x="10009149" y="6384530"/>
            <a:ext cx="209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	O-DIR-01.00</a:t>
            </a:r>
          </a:p>
        </p:txBody>
      </p:sp>
    </p:spTree>
    <p:extLst>
      <p:ext uri="{BB962C8B-B14F-4D97-AF65-F5344CB8AC3E}">
        <p14:creationId xmlns:p14="http://schemas.microsoft.com/office/powerpoint/2010/main" val="2409844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038D4-BDFA-6E3A-F345-613C2C3D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2F94631C-441F-6735-B182-8A0141D074D3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1B982A-11D5-1904-B0A8-10C18A119D4D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C2D1ED7-01F7-BE07-465A-DC608C6BFC4D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46D1206-5A61-8E6E-48D5-D75CF49FF564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18AADBE-43F3-9E0A-D5DE-C22B8F5E8A3B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F22F4726-72ED-119E-908E-9535F53EB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5AC1691-D55C-29A7-ED83-C04DCDCD8C94}"/>
              </a:ext>
            </a:extLst>
          </p:cNvPr>
          <p:cNvSpPr txBox="1"/>
          <p:nvPr/>
        </p:nvSpPr>
        <p:spPr>
          <a:xfrm>
            <a:off x="3068936" y="285696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Futura Lt BT" panose="020B0402020204020303" pitchFamily="34" charset="0"/>
              </a:rPr>
              <a:t>Lograr mínimo 96% de satisfacción del usuario en los servicios del área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EC545F2-4BFE-B4C2-861D-8A423BD74F1B}"/>
              </a:ext>
            </a:extLst>
          </p:cNvPr>
          <p:cNvCxnSpPr/>
          <p:nvPr/>
        </p:nvCxnSpPr>
        <p:spPr>
          <a:xfrm>
            <a:off x="3194568" y="1089817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9C5F754D-3F77-06E5-31ED-48E077D7C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8923"/>
              </p:ext>
            </p:extLst>
          </p:nvPr>
        </p:nvGraphicFramePr>
        <p:xfrm>
          <a:off x="8306568" y="188012"/>
          <a:ext cx="3712998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817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14762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3423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77635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61552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77F133A-FF86-B3D3-F502-9E3CE5EE27CC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67C0A3B-5791-1526-EB4E-0B0378185F94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1B3D3F-A0DD-B40C-CB8B-8D51279FD0FA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188E8BA-5EF2-E0F4-69E6-4355652F9F37}"/>
              </a:ext>
            </a:extLst>
          </p:cNvPr>
          <p:cNvSpPr txBox="1"/>
          <p:nvPr/>
        </p:nvSpPr>
        <p:spPr>
          <a:xfrm>
            <a:off x="3229914" y="4017126"/>
            <a:ext cx="81166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Aplicar las encuestas de satisfacción de Facturación y Nóminas (Maquila)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Seguimiento al procedimiento del SGC.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Concientizar al dueño del proceso sobre la importancia de la flexibilidad en sus procesos.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Verificar que las quejas se cierren conforme a procedimiento de calidad.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Fomentar la resolución rápida.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Informar al usuario sobre avances, tiempos y soluciones.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Difusión de procedimiento de compras para todos los usuarios.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S" sz="14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3003736-C7BE-5E1E-0174-1B8678C56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283" y="1745590"/>
            <a:ext cx="4703712" cy="2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0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16BEB-0F39-A7EE-1C56-D2617CD96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3D7DEDE-C569-3BC5-81A9-14FE4DE26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26A77F94-4177-66B3-D329-DC9A27789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07509"/>
              </p:ext>
            </p:extLst>
          </p:nvPr>
        </p:nvGraphicFramePr>
        <p:xfrm>
          <a:off x="2932981" y="1863214"/>
          <a:ext cx="8892769" cy="2240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5951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Capacitar al equipo en servicio al cliente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Este punto se reforzará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Reforzar comunicación proactiva con usuarios sobre tiempos, soluciones y seguimiento.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Esta es una actividad permanente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F1412579-21A0-2468-2318-B96DF6038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FA874DE0-30E3-E5DB-7197-8D328142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3DDDDC4-23E8-8D55-FD7E-B2629ABAC6B6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68744743-9B72-5882-0B7C-8C9C44EA6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6D2378F-9D6C-EF53-6014-1C3E0787790C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506174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F291C-5D35-BD86-E112-5174D8ECB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B09FE0E9-914B-F99A-68FC-64E3654723E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24B373-4E68-EF22-6972-2F6A88120C27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C21A992-065E-7F03-1D23-0718335EA1D6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968EF0-E15B-DB45-091E-35B6FD08616C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7D17144-97DD-D80F-8315-8C30A3EA7BBA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E3C66E9-82EB-E03C-66D1-9732BF39E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7A1285B-33C1-13E0-EA4E-EC4CA71C4CC4}"/>
              </a:ext>
            </a:extLst>
          </p:cNvPr>
          <p:cNvSpPr txBox="1"/>
          <p:nvPr/>
        </p:nvSpPr>
        <p:spPr>
          <a:xfrm>
            <a:off x="3068936" y="285696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una rentabilidad mínima del 6% en promedio del grupo empresarial mensualmente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C42AE6E-49D6-112C-1B03-DA451E55BD82}"/>
              </a:ext>
            </a:extLst>
          </p:cNvPr>
          <p:cNvCxnSpPr/>
          <p:nvPr/>
        </p:nvCxnSpPr>
        <p:spPr>
          <a:xfrm>
            <a:off x="3068936" y="1323179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EC14AE90-3CC1-90ED-F798-BCB8C611D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02461"/>
              </p:ext>
            </p:extLst>
          </p:nvPr>
        </p:nvGraphicFramePr>
        <p:xfrm>
          <a:off x="8306568" y="188012"/>
          <a:ext cx="3712998" cy="12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817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14762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3423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77634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61553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3.15%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493BC69-CCB1-BC47-894B-B336CD1B3605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DB54B-4FCB-572E-BD9B-ED958DE964B3}"/>
              </a:ext>
            </a:extLst>
          </p:cNvPr>
          <p:cNvSpPr txBox="1"/>
          <p:nvPr/>
        </p:nvSpPr>
        <p:spPr>
          <a:xfrm>
            <a:off x="3464189" y="1689886"/>
            <a:ext cx="5017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Futura Lt BT" panose="020B0402020204020303" pitchFamily="34" charset="0"/>
              </a:rPr>
              <a:t>Referencia 1er Trimestre: </a:t>
            </a:r>
          </a:p>
          <a:p>
            <a:r>
              <a:rPr lang="es-E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Futura Lt BT" panose="020B0402020204020303" pitchFamily="34" charset="0"/>
                <a:sym typeface="Wingdings" panose="05000000000000000000" pitchFamily="2" charset="2"/>
              </a:rPr>
              <a:t> </a:t>
            </a:r>
            <a:r>
              <a:rPr lang="es-ES" sz="2400" b="1" dirty="0">
                <a:latin typeface="Futura Lt BT" panose="020B0402020204020303" pitchFamily="34" charset="0"/>
              </a:rPr>
              <a:t>4.10% rentabilidad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4B083A-ED96-FFB8-34A1-3C0F3C001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189" y="2520883"/>
            <a:ext cx="6852288" cy="35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87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F25C9-3753-168A-1A8F-E7510988B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54230EAB-3A7B-5CC4-8FD5-A31FA0DDD9AF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D9F493-D857-FD1B-9168-3571D668A8EF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D470F63-404A-FE0E-FC98-1F2FF61FDB8E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5FDE9E4-A1CE-B8DA-BEEB-A26A2C64F66A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0F95F86-250D-7803-7693-409EEE09C402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4E59C5D4-0904-FDEB-1290-65978AFC1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60CA4C2-D12A-EE77-DB3C-D0D236022A86}"/>
              </a:ext>
            </a:extLst>
          </p:cNvPr>
          <p:cNvSpPr txBox="1"/>
          <p:nvPr/>
        </p:nvSpPr>
        <p:spPr>
          <a:xfrm>
            <a:off x="3068936" y="285696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una rentabilidad mínima del 6% en promedio del grupo empresarial mensualmente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C9AB812-6BC2-DF7D-0354-DABB2C7205DC}"/>
              </a:ext>
            </a:extLst>
          </p:cNvPr>
          <p:cNvCxnSpPr/>
          <p:nvPr/>
        </p:nvCxnSpPr>
        <p:spPr>
          <a:xfrm>
            <a:off x="3068936" y="1339570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15201AF0-4F41-FFA5-7BF0-B290A563A638}"/>
              </a:ext>
            </a:extLst>
          </p:cNvPr>
          <p:cNvGraphicFramePr>
            <a:graphicFrameLocks noGrp="1"/>
          </p:cNvGraphicFramePr>
          <p:nvPr/>
        </p:nvGraphicFramePr>
        <p:xfrm>
          <a:off x="8306568" y="188012"/>
          <a:ext cx="3712998" cy="12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817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14762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3423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77634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61553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4.10%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4B88C40-D7B4-2216-9149-17A21B2A7165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690A34-5C66-D0E0-6BD4-0A30C3476E5F}"/>
              </a:ext>
            </a:extLst>
          </p:cNvPr>
          <p:cNvSpPr txBox="1"/>
          <p:nvPr/>
        </p:nvSpPr>
        <p:spPr>
          <a:xfrm>
            <a:off x="3471452" y="2379649"/>
            <a:ext cx="811663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Realizar un estado de resultados mensual por servicio para saber cuál es el que genera mayor rentabilidad.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Identificar servicios con bajo margen de utilidad y renegociar.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Renegociar con proveedores los costos directos e indirectos.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1500" dirty="0">
                <a:latin typeface="Futura Lt BT" panose="020B0402020204020303" pitchFamily="34" charset="0"/>
              </a:rPr>
              <a:t>Evaluar mensualmente la rentabilidad por cliente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419" sz="1500" dirty="0">
                <a:latin typeface="Futura Lt BT" panose="020B0402020204020303" pitchFamily="34" charset="0"/>
              </a:rPr>
              <a:t>Incentivos a equipos de operaciones por objetivos de reclutamiento.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419" sz="14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S" sz="14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88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04A14-CB49-288A-B94E-BF82E773F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DEF4B07F-8CE0-6BFE-95F5-D3AF7A234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E0F598EB-22A2-4992-FD9F-A94A91F9A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024782"/>
              </p:ext>
            </p:extLst>
          </p:nvPr>
        </p:nvGraphicFramePr>
        <p:xfrm>
          <a:off x="2648219" y="1559700"/>
          <a:ext cx="9156291" cy="3368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Analizar márgenes por servicio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Se refuerza en 3er trimestre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Identificar y eliminar gastos innecesarios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Buscar la deducibilidad al 100% de todos los gastos.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Aplicación de pérdidas fiscales del ejercicio fiscal 2024 para disminuir base impositiva de ISR en provisionales 2025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Buscamos no descapitalizarnos por el pago de ISR de Personas Morales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Amortizar y depreciar los activos fijos y mejoras a edificios mensualmente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Esto puede afectar la rentabilidad mensual.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448219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25069F-B8CD-4CE5-BB51-0925890C1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01E22524-F1FD-96CF-BF67-A4380001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82E8D1-53AD-AF0E-5533-BF77DAF58C07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EE248B4F-2831-3A32-AD4D-1D6343CE3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FFD906-7175-A140-857B-B3BE87BC828B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891889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6D890EEC-5019-71D3-9FA1-E8BEE7923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98025"/>
              </p:ext>
            </p:extLst>
          </p:nvPr>
        </p:nvGraphicFramePr>
        <p:xfrm>
          <a:off x="2458680" y="1272129"/>
          <a:ext cx="8916627" cy="3276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Actividad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Desarrollo de campañas promocionales de servicio especifico de atracción de talento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5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algn="ctr"/>
                      <a:endParaRPr lang="es-MX" sz="15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A través de promociones se han logrado concretar cierres de ventas para el servicio de </a:t>
                      </a:r>
                      <a:r>
                        <a:rPr lang="es-MX" sz="1500" b="1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Atracción de Talento.</a:t>
                      </a:r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                </a:t>
                      </a:r>
                      <a:endParaRPr lang="es-MX" sz="1500" b="1" noProof="0" dirty="0">
                        <a:solidFill>
                          <a:schemeClr val="tx1"/>
                        </a:solidFill>
                        <a:latin typeface="Futura Lt BT" panose="020B04020202040203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Prospección con clientes no activos de Q.S.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5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algn="ctr"/>
                      <a:endParaRPr lang="es-MX" sz="15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Se recuperaron clientes con servicios inactivos como Tsys en el servicio de </a:t>
                      </a:r>
                      <a:r>
                        <a:rPr lang="es-MX" sz="1500" b="1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Promoción en Marketing Web.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  <a:p>
                      <a:pPr algn="ctr"/>
                      <a:endParaRPr lang="es-MX" sz="15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A través de leads no se han logrado cierres de ventas, la estrategia funcional es a través de </a:t>
                      </a:r>
                      <a:r>
                        <a:rPr lang="es-MX" sz="1500" b="1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Referidos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F07D636-8C43-28F1-171C-908212D9B795}"/>
              </a:ext>
            </a:extLst>
          </p:cNvPr>
          <p:cNvSpPr txBox="1"/>
          <p:nvPr/>
        </p:nvSpPr>
        <p:spPr>
          <a:xfrm>
            <a:off x="8167481" y="652713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363261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FF6D82-5CED-D96E-CFFF-C7379C49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0945" y="3071373"/>
            <a:ext cx="12192000" cy="1269435"/>
          </a:xfrm>
          <a:noFill/>
        </p:spPr>
        <p:txBody>
          <a:bodyPr>
            <a:normAutofit/>
          </a:bodyPr>
          <a:lstStyle/>
          <a:p>
            <a:pPr algn="ctr"/>
            <a:r>
              <a:rPr lang="es-MX" sz="66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Recursos Humanos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5" y="5484427"/>
            <a:ext cx="1368468" cy="12694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3B14FC-50CA-160A-EF56-0C3FB90E438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81532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C00B401-CABC-3F45-AADE-46298C8F1FFD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41D72E4-14AF-92FB-DAC9-E789ADCC0DF2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2848897" y="185347"/>
            <a:ext cx="5796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Cumplir al 100% los tiempos de cobertura del personal staff establecidos en el procedimiento de RH.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81023" y="1565363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76532"/>
              </p:ext>
            </p:extLst>
          </p:nvPr>
        </p:nvGraphicFramePr>
        <p:xfrm>
          <a:off x="8765089" y="188012"/>
          <a:ext cx="3300176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16150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09491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34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130.00%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 </a:t>
                      </a:r>
                      <a:r>
                        <a:rPr lang="es-MX" sz="16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rgbClr val="00B050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7F3EB3A-3514-5E51-4CFD-A32D9D3A1247}"/>
              </a:ext>
            </a:extLst>
          </p:cNvPr>
          <p:cNvSpPr txBox="1"/>
          <p:nvPr/>
        </p:nvSpPr>
        <p:spPr>
          <a:xfrm>
            <a:off x="3647834" y="1619565"/>
            <a:ext cx="6102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134174"/>
                </a:solidFill>
                <a:latin typeface="Futura Lt BT" panose="020B0402020204020303" pitchFamily="34" charset="0"/>
              </a:rPr>
              <a:t>2do</a:t>
            </a:r>
            <a:r>
              <a:rPr lang="es-MX" sz="1800" b="1" dirty="0">
                <a:solidFill>
                  <a:srgbClr val="134174"/>
                </a:solidFill>
                <a:latin typeface="Futura Lt BT" panose="020B0402020204020303" pitchFamily="34" charset="0"/>
              </a:rPr>
              <a:t> </a:t>
            </a:r>
            <a:r>
              <a:rPr lang="es-MX" b="1" dirty="0">
                <a:solidFill>
                  <a:srgbClr val="134174"/>
                </a:solidFill>
                <a:latin typeface="Futura Lt BT" panose="020B0402020204020303" pitchFamily="34" charset="0"/>
              </a:rPr>
              <a:t>t</a:t>
            </a:r>
            <a:r>
              <a:rPr lang="es-MX" sz="1800" b="1" dirty="0">
                <a:solidFill>
                  <a:srgbClr val="134174"/>
                </a:solidFill>
                <a:latin typeface="Futura Lt BT" panose="020B0402020204020303" pitchFamily="34" charset="0"/>
              </a:rPr>
              <a:t>rimestre = </a:t>
            </a:r>
            <a:r>
              <a:rPr lang="es-MX" b="1" dirty="0">
                <a:solidFill>
                  <a:srgbClr val="134174"/>
                </a:solidFill>
                <a:latin typeface="Futura Lt BT" panose="020B0402020204020303" pitchFamily="34" charset="0"/>
              </a:rPr>
              <a:t> </a:t>
            </a:r>
            <a:r>
              <a:rPr lang="es-MX" b="1" dirty="0">
                <a:solidFill>
                  <a:srgbClr val="00B050"/>
                </a:solidFill>
                <a:latin typeface="Futura Lt BT" panose="020B0402020204020303" pitchFamily="34" charset="0"/>
              </a:rPr>
              <a:t>130.00</a:t>
            </a:r>
            <a:r>
              <a:rPr lang="es-MX" sz="1800" b="1" dirty="0">
                <a:solidFill>
                  <a:srgbClr val="00B050"/>
                </a:solidFill>
                <a:latin typeface="Futura Lt BT" panose="020B0402020204020303" pitchFamily="34" charset="0"/>
              </a:rPr>
              <a:t>%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b="1" dirty="0">
              <a:solidFill>
                <a:srgbClr val="134174"/>
              </a:solidFill>
              <a:latin typeface="Futura Lt BT" panose="020B04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800" b="1" dirty="0">
              <a:solidFill>
                <a:srgbClr val="134174"/>
              </a:solidFill>
              <a:latin typeface="Futura Lt BT" panose="020B04020202040203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CC5FB1-C472-7097-E333-A7299960874C}"/>
              </a:ext>
            </a:extLst>
          </p:cNvPr>
          <p:cNvSpPr txBox="1"/>
          <p:nvPr/>
        </p:nvSpPr>
        <p:spPr>
          <a:xfrm>
            <a:off x="3047086" y="4629111"/>
            <a:ext cx="83782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500" dirty="0">
                <a:latin typeface="Futura Lt BT" panose="020B0402020204020303" pitchFamily="34" charset="0"/>
              </a:rPr>
              <a:t>Aplicación de exámenes con preguntas específicas por puesto para un reclutamiento mas efectivo.</a:t>
            </a:r>
          </a:p>
          <a:p>
            <a:pPr indent="-285750" algn="just">
              <a:buBlip>
                <a:blip r:embed="rId3"/>
              </a:buBlip>
            </a:pPr>
            <a:r>
              <a:rPr lang="es-ES" sz="1500" dirty="0">
                <a:latin typeface="Futura Lt BT" panose="020B0402020204020303" pitchFamily="34" charset="0"/>
              </a:rPr>
              <a:t>Mantener y actualizar cartera de puestos de mayor rotación. </a:t>
            </a:r>
          </a:p>
          <a:p>
            <a:pPr indent="-285750" algn="just">
              <a:buBlip>
                <a:blip r:embed="rId3"/>
              </a:buBlip>
            </a:pPr>
            <a:r>
              <a:rPr lang="es-ES" sz="1500" dirty="0">
                <a:latin typeface="Futura Lt BT" panose="020B0402020204020303" pitchFamily="34" charset="0"/>
              </a:rPr>
              <a:t>Fomentar desarrollo interno.</a:t>
            </a:r>
          </a:p>
          <a:p>
            <a:pPr indent="-285750" algn="just">
              <a:buBlip>
                <a:blip r:embed="rId3"/>
              </a:buBlip>
            </a:pPr>
            <a:r>
              <a:rPr lang="es-ES" sz="1500" dirty="0">
                <a:latin typeface="Futura Lt BT" panose="020B0402020204020303" pitchFamily="34" charset="0"/>
              </a:rPr>
              <a:t>Implementación de tabulador con sueldos más competitivos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F33E8D16-066C-4AD2-0A87-BF24BF0074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280054"/>
              </p:ext>
            </p:extLst>
          </p:nvPr>
        </p:nvGraphicFramePr>
        <p:xfrm>
          <a:off x="3648075" y="1962150"/>
          <a:ext cx="7748588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102273" imgH="1263775" progId="Excel.Sheet.12">
                  <p:embed/>
                </p:oleObj>
              </mc:Choice>
              <mc:Fallback>
                <p:oleObj name="Worksheet" r:id="rId4" imgW="4102273" imgH="1263775" progId="Excel.Sheet.12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F33E8D16-066C-4AD2-0A87-BF24BF0074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8075" y="1962150"/>
                        <a:ext cx="7748588" cy="238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E6AB633-B520-4F2D-4CE1-432CF75E9E4E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68980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6894E-1FB9-DEB9-2D81-33DD28145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B9EDB07E-BB7F-617A-C4D8-7E85FA7B3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01807FF-DBF5-E159-9623-987975B6174B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7D88DCD-1F8B-7DA2-750E-B92295660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1709"/>
              </p:ext>
            </p:extLst>
          </p:nvPr>
        </p:nvGraphicFramePr>
        <p:xfrm>
          <a:off x="692516" y="678873"/>
          <a:ext cx="10806967" cy="532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201228" imgH="4533916" progId="Excel.Sheet.12">
                  <p:embed/>
                </p:oleObj>
              </mc:Choice>
              <mc:Fallback>
                <p:oleObj name="Worksheet" r:id="rId3" imgW="9201228" imgH="4533916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7D88DCD-1F8B-7DA2-750E-B92295660E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516" y="678873"/>
                        <a:ext cx="10806967" cy="5325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8C1A271-BCED-4326-0D75-D5E18C0A69AD}"/>
              </a:ext>
            </a:extLst>
          </p:cNvPr>
          <p:cNvSpPr txBox="1"/>
          <p:nvPr/>
        </p:nvSpPr>
        <p:spPr>
          <a:xfrm>
            <a:off x="3347661" y="104338"/>
            <a:ext cx="47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Vacantes cubiertas 2 trimestre</a:t>
            </a:r>
          </a:p>
        </p:txBody>
      </p:sp>
    </p:spTree>
    <p:extLst>
      <p:ext uri="{BB962C8B-B14F-4D97-AF65-F5344CB8AC3E}">
        <p14:creationId xmlns:p14="http://schemas.microsoft.com/office/powerpoint/2010/main" val="3375167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425E6-BC8F-603F-5B2B-3571C4F68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08FF3EC5-B8EC-9481-CBDC-873823385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5E933FF-3EE1-5535-F683-955EC3DCB339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3AA77E-6956-5354-CCD3-FBBFEB14F408}"/>
              </a:ext>
            </a:extLst>
          </p:cNvPr>
          <p:cNvSpPr txBox="1"/>
          <p:nvPr/>
        </p:nvSpPr>
        <p:spPr>
          <a:xfrm>
            <a:off x="2826687" y="646450"/>
            <a:ext cx="648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Futura Lt BT" panose="020B0402020204020303" pitchFamily="34" charset="0"/>
              </a:rPr>
              <a:t>Vacantes Pendientes de cubrir 2 trimestre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8442849-11F6-0F8D-931E-2BA982D6D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364064"/>
              </p:ext>
            </p:extLst>
          </p:nvPr>
        </p:nvGraphicFramePr>
        <p:xfrm>
          <a:off x="24606" y="2769843"/>
          <a:ext cx="1214278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810937" imgH="819001" progId="Excel.Sheet.12">
                  <p:embed/>
                </p:oleObj>
              </mc:Choice>
              <mc:Fallback>
                <p:oleObj name="Worksheet" r:id="rId3" imgW="9810937" imgH="819001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8442849-11F6-0F8D-931E-2BA982D6D2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" y="2769843"/>
                        <a:ext cx="12142788" cy="10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6031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C20AA-A22C-8A36-46D1-402210077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5F917EAD-5FA8-2CD6-0EB6-242B117E4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17" name="Tabla 8">
            <a:extLst>
              <a:ext uri="{FF2B5EF4-FFF2-40B4-BE49-F238E27FC236}">
                <a16:creationId xmlns:a16="http://schemas.microsoft.com/office/drawing/2014/main" id="{42985FB2-FC8E-BC81-ECF7-EC7152E3C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28553"/>
              </p:ext>
            </p:extLst>
          </p:nvPr>
        </p:nvGraphicFramePr>
        <p:xfrm>
          <a:off x="2580007" y="2232546"/>
          <a:ext cx="9156291" cy="1905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ES" sz="1500" dirty="0">
                          <a:latin typeface="Futura Lt BT" panose="020B0402020204020303" pitchFamily="34" charset="0"/>
                        </a:rPr>
                        <a:t>Aplicación de exámenes con preguntas especificas por puesto para un reclutamiento más efectivo.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algn="ctr"/>
                      <a:endParaRPr lang="es-MX" sz="15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latin typeface="Futura Lt BT" panose="020B0402020204020303" pitchFamily="34" charset="0"/>
                        </a:rPr>
                        <a:t>5 preguntas técnicas de conocimientos y 5 por competencias</a:t>
                      </a:r>
                      <a:endParaRPr lang="es-MX" sz="15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</a:tbl>
          </a:graphicData>
        </a:graphic>
      </p:graphicFrame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EED98A9-8184-7EEC-7DCE-5A78D6FFB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3"/>
            <a:ext cx="2331120" cy="2925634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B2914106-4F70-365A-CF53-5EED8DF8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AFDEBE3-E337-8ED3-D946-48325E5AB73D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17877E1D-EF17-6E8B-9B8E-6FE72DCF9D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8D60C7A-026E-8F1C-AF68-C829B8CCEAEA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244885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53488-1AA9-7F9B-740E-17FD5B8AC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41376A9A-FA14-5D9B-5BF0-497631068B4F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4FE4347-17FE-2E56-08F3-DA7DAD7F51BC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097B72B-ACE0-86A5-6318-9F44D8340299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4E1537-3108-256C-6D8B-2AF022D5A311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46AE40F-58B7-D543-29E7-8A781AB0969B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0B3CD2BC-3A4A-6195-D071-560CDED48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E4239A4-32FD-A130-76BD-516A46E4F426}"/>
              </a:ext>
            </a:extLst>
          </p:cNvPr>
          <p:cNvSpPr txBox="1"/>
          <p:nvPr/>
        </p:nvSpPr>
        <p:spPr>
          <a:xfrm>
            <a:off x="2907227" y="233734"/>
            <a:ext cx="5534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Cumplir al 100% la NOM 035 con el personal Staff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39C2317-0153-1E2D-38AC-E073F9704485}"/>
              </a:ext>
            </a:extLst>
          </p:cNvPr>
          <p:cNvCxnSpPr/>
          <p:nvPr/>
        </p:nvCxnSpPr>
        <p:spPr>
          <a:xfrm>
            <a:off x="3183061" y="1244989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B5336AF4-F187-F1F2-C3E9-745D29838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15059"/>
              </p:ext>
            </p:extLst>
          </p:nvPr>
        </p:nvGraphicFramePr>
        <p:xfrm>
          <a:off x="8620987" y="17769"/>
          <a:ext cx="357281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01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2458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17837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63377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44126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98192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98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569276"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solidFill>
                          <a:srgbClr val="92D050"/>
                        </a:solidFill>
                        <a:latin typeface="Futura Lt BT" panose="020B0402020204020303" pitchFamily="34" charset="0"/>
                      </a:endParaRPr>
                    </a:p>
                    <a:p>
                      <a:pPr algn="ctr"/>
                      <a:r>
                        <a:rPr lang="es-MX" sz="1600" b="1" dirty="0">
                          <a:solidFill>
                            <a:srgbClr val="92D050"/>
                          </a:solidFill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  <a:p>
                      <a:pPr algn="ctr"/>
                      <a:r>
                        <a:rPr lang="es-ES" b="1" dirty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3270D0A-6D36-4BCA-39B4-9EE620E23F97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7406E83-3A97-039A-29DA-5647D4029723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3EA65-3C8B-0964-7AB3-1E2BE8904874}"/>
              </a:ext>
            </a:extLst>
          </p:cNvPr>
          <p:cNvSpPr txBox="1"/>
          <p:nvPr/>
        </p:nvSpPr>
        <p:spPr>
          <a:xfrm>
            <a:off x="2893180" y="4364054"/>
            <a:ext cx="75406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500" dirty="0">
                <a:latin typeface="Futura Lt BT" panose="020B0402020204020303" pitchFamily="34" charset="0"/>
              </a:rPr>
              <a:t>2 pausas activas por semana actividades de integración como:</a:t>
            </a:r>
          </a:p>
          <a:p>
            <a:pPr algn="just"/>
            <a:r>
              <a:rPr lang="es-ES" sz="1500" dirty="0">
                <a:latin typeface="Futura Lt BT" panose="020B0402020204020303" pitchFamily="34" charset="0"/>
              </a:rPr>
              <a:t>	Clases zumba, técnicas de estiramientos, dinámicas etc.</a:t>
            </a:r>
          </a:p>
          <a:p>
            <a:pPr algn="just"/>
            <a:endParaRPr lang="es-ES" sz="1500" dirty="0">
              <a:latin typeface="Futura Lt BT" panose="020B0402020204020303" pitchFamily="34" charset="0"/>
            </a:endParaRPr>
          </a:p>
          <a:p>
            <a:pPr indent="-285750" algn="just">
              <a:buBlip>
                <a:blip r:embed="rId3"/>
              </a:buBlip>
            </a:pPr>
            <a:r>
              <a:rPr lang="es-ES" sz="1500" dirty="0">
                <a:latin typeface="Futura Lt BT" panose="020B0402020204020303" pitchFamily="34" charset="0"/>
              </a:rPr>
              <a:t>Implementación de política para la aplicación a personal integrando SWS (clima laboral).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7E5ABF-0C48-919C-9EE5-F4CB0D12B088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96A6C6-FC4C-EC88-DC70-28B36198EEB6}"/>
              </a:ext>
            </a:extLst>
          </p:cNvPr>
          <p:cNvSpPr txBox="1"/>
          <p:nvPr/>
        </p:nvSpPr>
        <p:spPr>
          <a:xfrm>
            <a:off x="5739061" y="1364173"/>
            <a:ext cx="61026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rgbClr val="134174"/>
                </a:solidFill>
                <a:latin typeface="Futura Lt BT" panose="020B0402020204020303" pitchFamily="34" charset="0"/>
              </a:rPr>
              <a:t>2do trimestre = </a:t>
            </a:r>
            <a:r>
              <a:rPr lang="es-MX" sz="2400" b="1" dirty="0">
                <a:solidFill>
                  <a:srgbClr val="92D050"/>
                </a:solidFill>
                <a:latin typeface="Futura Lt BT" panose="020B0402020204020303" pitchFamily="34" charset="0"/>
              </a:rPr>
              <a:t>100%</a:t>
            </a:r>
            <a:r>
              <a:rPr lang="es-MX" sz="2400" b="1" dirty="0">
                <a:solidFill>
                  <a:srgbClr val="FF0000"/>
                </a:solidFill>
                <a:latin typeface="Futura Lt BT" panose="020B0402020204020303" pitchFamily="34" charset="0"/>
              </a:rPr>
              <a:t> </a:t>
            </a:r>
            <a:endParaRPr lang="es-MX" sz="1800" b="1" dirty="0">
              <a:solidFill>
                <a:srgbClr val="134174"/>
              </a:solidFill>
              <a:latin typeface="Futura Lt BT" panose="020B04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800" b="1" dirty="0">
              <a:solidFill>
                <a:srgbClr val="134174"/>
              </a:solidFill>
              <a:latin typeface="Futura Lt BT" panose="020B0402020204020303" pitchFamily="34" charset="0"/>
            </a:endParaRP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24FCEBEF-071A-7558-4FA3-6302F4D27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337472"/>
              </p:ext>
            </p:extLst>
          </p:nvPr>
        </p:nvGraphicFramePr>
        <p:xfrm>
          <a:off x="3229915" y="1994972"/>
          <a:ext cx="8760156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204151" imgH="1581304" progId="Excel.Sheet.12">
                  <p:embed/>
                </p:oleObj>
              </mc:Choice>
              <mc:Fallback>
                <p:oleObj name="Worksheet" r:id="rId4" imgW="8204151" imgH="1581304" progId="Excel.Sheet.12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24FCEBEF-071A-7558-4FA3-6302F4D2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9915" y="1994972"/>
                        <a:ext cx="8760156" cy="178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097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3229914" y="1056692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171438"/>
              </p:ext>
            </p:extLst>
          </p:nvPr>
        </p:nvGraphicFramePr>
        <p:xfrm>
          <a:off x="8603673" y="9165"/>
          <a:ext cx="3510533" cy="12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618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31934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10554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57042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3638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50%</a:t>
                      </a:r>
                      <a:endParaRPr lang="es-MX" sz="1600" b="1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  <a:endParaRPr lang="es-MX" sz="1600" b="1" kern="1200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703899-88D5-C665-F4C4-EFD106614593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5B1EFD4-5E04-B8B5-AA89-DD2156E1A6AE}"/>
              </a:ext>
            </a:extLst>
          </p:cNvPr>
          <p:cNvSpPr txBox="1"/>
          <p:nvPr/>
        </p:nvSpPr>
        <p:spPr>
          <a:xfrm>
            <a:off x="3135273" y="104405"/>
            <a:ext cx="534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/>
              </a:rPr>
              <a:t>Desarrollar e implementar el plan de carrera del personal staff</a:t>
            </a:r>
            <a:endParaRPr lang="es-ES" sz="20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B99EEA-23E9-944D-F3D7-F906FE82B20F}"/>
              </a:ext>
            </a:extLst>
          </p:cNvPr>
          <p:cNvSpPr txBox="1"/>
          <p:nvPr/>
        </p:nvSpPr>
        <p:spPr>
          <a:xfrm>
            <a:off x="3135273" y="4802564"/>
            <a:ext cx="79337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latin typeface="Futura Lt BT" panose="020B0402020204020303" pitchFamily="34" charset="0"/>
              </a:rPr>
              <a:t>Realizar perfiles de puesto de puestos espejo.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latin typeface="Futura Lt BT" panose="020B0402020204020303" pitchFamily="34" charset="0"/>
              </a:rPr>
              <a:t>Realizar formato de entrenamiento específico, colocando los objetivos y/o metas que se van a establecer. 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F349DFA8-38CC-491B-D41F-ECA8EF16AB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565480"/>
              </p:ext>
            </p:extLst>
          </p:nvPr>
        </p:nvGraphicFramePr>
        <p:xfrm>
          <a:off x="3446464" y="2205038"/>
          <a:ext cx="8431112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854962" imgH="1117497" progId="Excel.Sheet.12">
                  <p:embed/>
                </p:oleObj>
              </mc:Choice>
              <mc:Fallback>
                <p:oleObj name="Worksheet" r:id="rId3" imgW="7854962" imgH="1117497" progId="Excel.Sheet.12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F349DFA8-38CC-491B-D41F-ECA8EF16AB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6464" y="2205038"/>
                        <a:ext cx="8431112" cy="133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9659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60115"/>
              </p:ext>
            </p:extLst>
          </p:nvPr>
        </p:nvGraphicFramePr>
        <p:xfrm>
          <a:off x="2669459" y="1863214"/>
          <a:ext cx="9156291" cy="3139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Realizar entrenamiento específico con las responsabilidades, habilidades y competencias necesarias.</a:t>
                      </a:r>
                      <a:endParaRPr lang="es-MX" sz="15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algn="ctr"/>
                      <a:endParaRPr lang="es-MX" sz="15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latin typeface="Futura Lt BT" panose="020B0402020204020303" pitchFamily="34" charset="0"/>
                        </a:rPr>
                        <a:t>Formato realizado pendiente de autorización de jefes de departamento respecto a las actividades.</a:t>
                      </a:r>
                      <a:endParaRPr lang="es-MX" sz="15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" sz="1500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Definir las similitudes y diferencias con el puesto original para asegurar que se cubren todas las funciones clave.</a:t>
                      </a:r>
                      <a:endParaRPr lang="es-MX" sz="1500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latin typeface="Futura Lt BT" panose="020B0402020204020303" pitchFamily="34" charset="0"/>
                        </a:rPr>
                        <a:t>Formato realizado pendiente de autorización de jefes de departamento respecto a las actividades.</a:t>
                      </a:r>
                      <a:endParaRPr lang="es-MX" sz="15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892431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0CFD1B5-9970-DC4F-B96E-FB7F73F6AD0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624562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o 33">
            <a:extLst>
              <a:ext uri="{FF2B5EF4-FFF2-40B4-BE49-F238E27FC236}">
                <a16:creationId xmlns:a16="http://schemas.microsoft.com/office/drawing/2014/main" id="{D0484B7F-0406-6CB4-5234-F5CF6F3B691A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28208BE-618B-FE9E-402D-2CECA2CC22A8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B85481C-BDC6-B1C6-D377-9F4C3DE54683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3D00CB7-F8BE-06CB-C3D6-572905A0DF06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3CA9A469-F3D2-2ED1-5C79-4318343772DE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770A7EF-11AD-17CB-248B-D6F96934280B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D159A85-6177-9772-4A4E-AB0309DDFB86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B3C6BCD6-F344-00B7-722F-CEA49C58E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65319"/>
            <a:ext cx="700625" cy="6499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1FFF6960-CD34-5434-3203-B655FF280D42}"/>
              </a:ext>
            </a:extLst>
          </p:cNvPr>
          <p:cNvSpPr txBox="1"/>
          <p:nvPr/>
        </p:nvSpPr>
        <p:spPr>
          <a:xfrm>
            <a:off x="2981023" y="221883"/>
            <a:ext cx="511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Cumplir en un 90% el plan anual de capacitación (PAC) 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E86E2199-EFEC-282E-DFDB-94F43D7A4DDA}"/>
              </a:ext>
            </a:extLst>
          </p:cNvPr>
          <p:cNvCxnSpPr/>
          <p:nvPr/>
        </p:nvCxnSpPr>
        <p:spPr>
          <a:xfrm>
            <a:off x="3113150" y="929149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a 15">
            <a:extLst>
              <a:ext uri="{FF2B5EF4-FFF2-40B4-BE49-F238E27FC236}">
                <a16:creationId xmlns:a16="http://schemas.microsoft.com/office/drawing/2014/main" id="{96EAC915-A833-DBB1-0D25-ACF9E3B2D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3731"/>
              </p:ext>
            </p:extLst>
          </p:nvPr>
        </p:nvGraphicFramePr>
        <p:xfrm>
          <a:off x="8225150" y="188013"/>
          <a:ext cx="3794415" cy="135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424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1236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43753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85915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71673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301225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435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575066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50%</a:t>
                      </a:r>
                      <a:endParaRPr lang="es-MX" sz="1600" b="1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  <a:endParaRPr lang="es-MX" sz="1600" b="1" kern="1200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9A08825-6418-6F53-A5B8-AEE5E8769E92}"/>
              </a:ext>
            </a:extLst>
          </p:cNvPr>
          <p:cNvSpPr txBox="1"/>
          <p:nvPr/>
        </p:nvSpPr>
        <p:spPr>
          <a:xfrm>
            <a:off x="3437604" y="1133974"/>
            <a:ext cx="3345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Futura Lt BT" panose="020B0402020204020303" pitchFamily="34" charset="0"/>
              </a:rPr>
              <a:t>1er. trimestre </a:t>
            </a:r>
            <a:r>
              <a:rPr lang="es-MX" sz="2000" b="1" dirty="0">
                <a:solidFill>
                  <a:srgbClr val="002060"/>
                </a:solidFill>
                <a:latin typeface="Futura Lt BT" panose="020B0402020204020303" pitchFamily="34" charset="0"/>
                <a:sym typeface="Symbol" panose="05050102010706020507" pitchFamily="18" charset="2"/>
              </a:rPr>
              <a:t> </a:t>
            </a:r>
            <a:r>
              <a:rPr lang="es-MX" sz="2000" b="1" dirty="0">
                <a:solidFill>
                  <a:srgbClr val="FFC000"/>
                </a:solidFill>
                <a:latin typeface="Futura Lt BT" panose="020B0402020204020303" pitchFamily="34" charset="0"/>
                <a:sym typeface="Symbol" panose="05050102010706020507" pitchFamily="18" charset="2"/>
              </a:rPr>
              <a:t>50%</a:t>
            </a:r>
            <a:endParaRPr lang="es-MX" sz="2000" b="1" dirty="0">
              <a:solidFill>
                <a:srgbClr val="FFC000"/>
              </a:solidFill>
              <a:latin typeface="Futura Lt BT" panose="020B04020202040203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767A8F-C833-C1A8-E833-C2EECB71C913}"/>
              </a:ext>
            </a:extLst>
          </p:cNvPr>
          <p:cNvSpPr txBox="1"/>
          <p:nvPr/>
        </p:nvSpPr>
        <p:spPr>
          <a:xfrm>
            <a:off x="3309506" y="4828506"/>
            <a:ext cx="7798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s-ES" sz="1500" dirty="0">
                <a:latin typeface="Futura Lt BT" panose="020B0402020204020303"/>
              </a:rPr>
              <a:t>Actualmente se cuenta con el PAC y se integran las capacitaciones de calidad y externas.</a:t>
            </a:r>
          </a:p>
          <a:p>
            <a:pPr marL="285750" indent="-285750" algn="just">
              <a:buBlip>
                <a:blip r:embed="rId3"/>
              </a:buBlip>
            </a:pPr>
            <a:endParaRPr lang="es-ES" sz="2000" dirty="0">
              <a:latin typeface="Futura Lt BT" panose="020B0402020204020303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C8BE5CC-6A0B-5C6D-EF80-016592C0B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911193"/>
              </p:ext>
            </p:extLst>
          </p:nvPr>
        </p:nvGraphicFramePr>
        <p:xfrm>
          <a:off x="3643001" y="2662708"/>
          <a:ext cx="8293311" cy="765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553189" imgH="485669" progId="Excel.Sheet.12">
                  <p:embed/>
                </p:oleObj>
              </mc:Choice>
              <mc:Fallback>
                <p:oleObj name="Worksheet" r:id="rId4" imgW="5553189" imgH="485669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C8BE5CC-6A0B-5C6D-EF80-016592C0B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3001" y="2662708"/>
                        <a:ext cx="8293311" cy="765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76743FB-8BA5-7764-6E5A-68715A958B1B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367587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DDE7E620-9CC2-7522-81ED-DA4E7E47B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4F4AA9A0-C547-5D3A-6776-A8C346E1D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137107" y="1989000"/>
            <a:ext cx="2294759" cy="2880000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:a16="http://schemas.microsoft.com/office/drawing/2014/main" id="{6A05F603-63B8-ABE1-2EAD-958A9E3C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220157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A258885-9E87-EBAB-3673-599202B934CB}"/>
              </a:ext>
            </a:extLst>
          </p:cNvPr>
          <p:cNvSpPr/>
          <p:nvPr/>
        </p:nvSpPr>
        <p:spPr>
          <a:xfrm>
            <a:off x="5392725" y="141742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5" name="Imagen 14" descr="Imagen que contiene Icono&#10;&#10;Descripción generada automáticamente">
            <a:extLst>
              <a:ext uri="{FF2B5EF4-FFF2-40B4-BE49-F238E27FC236}">
                <a16:creationId xmlns:a16="http://schemas.microsoft.com/office/drawing/2014/main" id="{537606EF-A8F5-D2EE-6258-DE316E474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3387756" y="141742"/>
            <a:ext cx="1826888" cy="1087345"/>
          </a:xfrm>
          <a:prstGeom prst="rect">
            <a:avLst/>
          </a:prstGeom>
        </p:spPr>
      </p:pic>
      <p:graphicFrame>
        <p:nvGraphicFramePr>
          <p:cNvPr id="16" name="Tabla 8">
            <a:extLst>
              <a:ext uri="{FF2B5EF4-FFF2-40B4-BE49-F238E27FC236}">
                <a16:creationId xmlns:a16="http://schemas.microsoft.com/office/drawing/2014/main" id="{B6F67154-2125-E6F6-45AC-31C91B8A0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40115"/>
              </p:ext>
            </p:extLst>
          </p:nvPr>
        </p:nvGraphicFramePr>
        <p:xfrm>
          <a:off x="3158067" y="2345814"/>
          <a:ext cx="7804083" cy="2362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4113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827628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283532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1941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500" dirty="0">
                          <a:latin typeface="Futura Lt BT" panose="020B0402020204020303"/>
                        </a:rPr>
                        <a:t>Capacitaciones externas autorizadas.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500" b="1" dirty="0">
                          <a:solidFill>
                            <a:srgbClr val="92D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Curso de Excel inicia: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kern="1200" dirty="0">
                        <a:solidFill>
                          <a:schemeClr val="tx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19 y 21 de Julio para mentores y  7 de Julio para el resto del personal.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0612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EEE1BC7-C5D0-6F43-4DC6-AF546703DD25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095431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4E344-7C41-9B98-E187-DC689385D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46E02AD5-B7AF-A1CD-5ACA-AC0C6117A774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9DAE4CD-17F6-5C58-3A09-CBC9374BB224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9659C34-FC06-3043-C898-3BDB1BD81AB9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56AE34E-252B-D009-EA47-E3F7BF1A02EE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84D4A2D-7775-1886-D9AB-5A40CED2B302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E84766F-20CE-22FD-2B8C-EA77400B4759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noProof="0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879B190-A1C2-D83A-13D0-1EF0169080AB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D7B12D9-E569-75DD-CD7E-C2A0CC279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D75D749-B589-3075-76EF-ABFC89F87B0F}"/>
              </a:ext>
            </a:extLst>
          </p:cNvPr>
          <p:cNvCxnSpPr>
            <a:cxnSpLocks/>
          </p:cNvCxnSpPr>
          <p:nvPr/>
        </p:nvCxnSpPr>
        <p:spPr>
          <a:xfrm>
            <a:off x="3099007" y="929149"/>
            <a:ext cx="5440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8C6D711C-0D9E-78F5-2710-62EEA4581464}"/>
              </a:ext>
            </a:extLst>
          </p:cNvPr>
          <p:cNvSpPr txBox="1"/>
          <p:nvPr/>
        </p:nvSpPr>
        <p:spPr>
          <a:xfrm>
            <a:off x="2981024" y="142136"/>
            <a:ext cx="569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noProof="0" dirty="0">
                <a:solidFill>
                  <a:srgbClr val="002060"/>
                </a:solidFill>
                <a:latin typeface="Futura Lt BT" panose="020B0402020204020303"/>
              </a:rPr>
              <a:t>Incrementar la facturación en el servicio de psicometría en un 400 % vs 2024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5BABB52A-C41A-EFD3-21CE-6DB604165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430057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noProof="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43 %</a:t>
                      </a:r>
                      <a:r>
                        <a:rPr lang="es-MX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noProof="0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FA535525-094B-06CC-0D82-F7E0CA0E625C}"/>
              </a:ext>
            </a:extLst>
          </p:cNvPr>
          <p:cNvSpPr txBox="1"/>
          <p:nvPr/>
        </p:nvSpPr>
        <p:spPr>
          <a:xfrm>
            <a:off x="3310992" y="4890578"/>
            <a:ext cx="7512721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noProof="0" dirty="0">
                <a:latin typeface="Futura Lt BT" panose="020B0402020204020303"/>
              </a:rPr>
              <a:t>Reposicionamiento del Servicio: de "evaluación" a "herramienta de diagnóstico organizacional"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200" b="1" noProof="0" dirty="0">
                <a:latin typeface="Futura Lt BT" panose="020B0402020204020303"/>
              </a:rPr>
              <a:t>Objetivo</a:t>
            </a:r>
            <a:r>
              <a:rPr lang="es-MX" sz="1200" noProof="0" dirty="0">
                <a:latin typeface="Futura Lt BT" panose="020B0402020204020303"/>
              </a:rPr>
              <a:t>: Aumentar el valor percibido del servicio  (Cambia el enfoque de vender solo "pruebas psicométricas" a ofrecer </a:t>
            </a:r>
            <a:r>
              <a:rPr lang="es-MX" sz="1200" b="1" noProof="0" dirty="0">
                <a:latin typeface="Futura Lt BT" panose="020B0402020204020303"/>
              </a:rPr>
              <a:t>informes estratégicos para selección, rotación o desarrollo de talento</a:t>
            </a:r>
            <a:r>
              <a:rPr lang="es-MX" sz="1200" noProof="0" dirty="0">
                <a:latin typeface="Futura Lt BT" panose="020B0402020204020303"/>
              </a:rPr>
              <a:t>.)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200" noProof="0" dirty="0">
                <a:latin typeface="Futura Lt BT" panose="020B0402020204020303"/>
              </a:rPr>
              <a:t>Perfil laboral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200" noProof="0" dirty="0">
                <a:latin typeface="Futura Lt BT" panose="020B0402020204020303"/>
              </a:rPr>
              <a:t>Estilo de liderazgo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200" noProof="0" dirty="0">
                <a:latin typeface="Futura Lt BT" panose="020B0402020204020303"/>
              </a:rPr>
              <a:t>Inteligencia emocional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200" noProof="0" dirty="0">
                <a:latin typeface="Futura Lt BT" panose="020B0402020204020303"/>
              </a:rPr>
              <a:t>Honestidad y confiabilidad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200" noProof="0" dirty="0">
                <a:latin typeface="Futura Lt BT" panose="020B0402020204020303"/>
              </a:rPr>
              <a:t>Compatibilidad con el puesto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DD34821-FF5D-DE46-33A8-15928A2FC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8654"/>
              </p:ext>
            </p:extLst>
          </p:nvPr>
        </p:nvGraphicFramePr>
        <p:xfrm>
          <a:off x="3099007" y="1128458"/>
          <a:ext cx="4797944" cy="723683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844213">
                  <a:extLst>
                    <a:ext uri="{9D8B030D-6E8A-4147-A177-3AD203B41FA5}">
                      <a16:colId xmlns:a16="http://schemas.microsoft.com/office/drawing/2014/main" val="1380207532"/>
                    </a:ext>
                  </a:extLst>
                </a:gridCol>
                <a:gridCol w="1392951">
                  <a:extLst>
                    <a:ext uri="{9D8B030D-6E8A-4147-A177-3AD203B41FA5}">
                      <a16:colId xmlns:a16="http://schemas.microsoft.com/office/drawing/2014/main" val="2272386083"/>
                    </a:ext>
                  </a:extLst>
                </a:gridCol>
                <a:gridCol w="1153758">
                  <a:extLst>
                    <a:ext uri="{9D8B030D-6E8A-4147-A177-3AD203B41FA5}">
                      <a16:colId xmlns:a16="http://schemas.microsoft.com/office/drawing/2014/main" val="4036886010"/>
                    </a:ext>
                  </a:extLst>
                </a:gridCol>
                <a:gridCol w="1407022">
                  <a:extLst>
                    <a:ext uri="{9D8B030D-6E8A-4147-A177-3AD203B41FA5}">
                      <a16:colId xmlns:a16="http://schemas.microsoft.com/office/drawing/2014/main" val="3845854041"/>
                    </a:ext>
                  </a:extLst>
                </a:gridCol>
              </a:tblGrid>
              <a:tr h="470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Año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Facturación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Incremento (400%)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Meta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3287908"/>
                  </a:ext>
                </a:extLst>
              </a:tr>
              <a:tr h="2296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         2,620.00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 10,480.00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       13,100.00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7084913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0121B8A-43E1-43CC-0ABA-7CFA63950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265956"/>
              </p:ext>
            </p:extLst>
          </p:nvPr>
        </p:nvGraphicFramePr>
        <p:xfrm>
          <a:off x="3956049" y="2034066"/>
          <a:ext cx="6058347" cy="2723942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114592">
                  <a:extLst>
                    <a:ext uri="{9D8B030D-6E8A-4147-A177-3AD203B41FA5}">
                      <a16:colId xmlns:a16="http://schemas.microsoft.com/office/drawing/2014/main" val="2149842190"/>
                    </a:ext>
                  </a:extLst>
                </a:gridCol>
                <a:gridCol w="1743797">
                  <a:extLst>
                    <a:ext uri="{9D8B030D-6E8A-4147-A177-3AD203B41FA5}">
                      <a16:colId xmlns:a16="http://schemas.microsoft.com/office/drawing/2014/main" val="2979662453"/>
                    </a:ext>
                  </a:extLst>
                </a:gridCol>
                <a:gridCol w="1438183">
                  <a:extLst>
                    <a:ext uri="{9D8B030D-6E8A-4147-A177-3AD203B41FA5}">
                      <a16:colId xmlns:a16="http://schemas.microsoft.com/office/drawing/2014/main" val="913181934"/>
                    </a:ext>
                  </a:extLst>
                </a:gridCol>
                <a:gridCol w="1761775">
                  <a:extLst>
                    <a:ext uri="{9D8B030D-6E8A-4147-A177-3AD203B41FA5}">
                      <a16:colId xmlns:a16="http://schemas.microsoft.com/office/drawing/2014/main" val="4242172626"/>
                    </a:ext>
                  </a:extLst>
                </a:gridCol>
              </a:tblGrid>
              <a:tr h="4392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4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4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 DE FACTURACIÓN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4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4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 DE FACTURACIÓN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8409662"/>
                  </a:ext>
                </a:extLst>
              </a:tr>
              <a:tr h="3407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-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$ 16,800.00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2277409"/>
                  </a:ext>
                </a:extLst>
              </a:tr>
              <a:tr h="3776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-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-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1109288"/>
                  </a:ext>
                </a:extLst>
              </a:tr>
              <a:tr h="3776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MARZO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$ 950.00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JUNIO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-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9293877"/>
                  </a:ext>
                </a:extLst>
              </a:tr>
              <a:tr h="1926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200" b="1" u="none" strike="noStrike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200" b="1" u="none" strike="noStrike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200" b="1" u="none" strike="noStrike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200" b="0" u="none" strike="noStrike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9286506"/>
                  </a:ext>
                </a:extLst>
              </a:tr>
              <a:tr h="3407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4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PROMEDIO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400" b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$ 316.67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400" b="1" u="none" strike="noStrike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4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$ 5,600.00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5559073"/>
                  </a:ext>
                </a:extLst>
              </a:tr>
              <a:tr h="1926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400" b="1" u="none" strike="noStrike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400" b="1" u="none" strike="noStrike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400" b="1" u="none" strike="noStrike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400" b="1" u="none" strike="noStrike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6764773"/>
                  </a:ext>
                </a:extLst>
              </a:tr>
              <a:tr h="1926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4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400" b="1" u="none" strike="noStrike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400" b="1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400" b="1" u="none" strike="noStrike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400" b="1" u="none" strike="noStrike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400" b="1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endParaRPr lang="es-MX" sz="1400" b="1" u="none" strike="noStrike" kern="1200" noProof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7688866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5C7F4C15-01DA-1852-5098-99311740CE24}"/>
              </a:ext>
            </a:extLst>
          </p:cNvPr>
          <p:cNvSpPr/>
          <p:nvPr/>
        </p:nvSpPr>
        <p:spPr>
          <a:xfrm>
            <a:off x="8556161" y="4198773"/>
            <a:ext cx="1129004" cy="51318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4626868-7B9A-0F83-81A8-422748C42627}"/>
              </a:ext>
            </a:extLst>
          </p:cNvPr>
          <p:cNvSpPr txBox="1"/>
          <p:nvPr/>
        </p:nvSpPr>
        <p:spPr>
          <a:xfrm>
            <a:off x="8110330" y="6531198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644952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o 33">
            <a:extLst>
              <a:ext uri="{FF2B5EF4-FFF2-40B4-BE49-F238E27FC236}">
                <a16:creationId xmlns:a16="http://schemas.microsoft.com/office/drawing/2014/main" id="{D0484B7F-0406-6CB4-5234-F5CF6F3B691A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28208BE-618B-FE9E-402D-2CECA2CC22A8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B85481C-BDC6-B1C6-D377-9F4C3DE54683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3D00CB7-F8BE-06CB-C3D6-572905A0DF06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3CA9A469-F3D2-2ED1-5C79-4318343772DE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770A7EF-11AD-17CB-248B-D6F96934280B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D159A85-6177-9772-4A4E-AB0309DDFB86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B3C6BCD6-F344-00B7-722F-CEA49C58E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1FFF6960-CD34-5434-3203-B655FF280D42}"/>
              </a:ext>
            </a:extLst>
          </p:cNvPr>
          <p:cNvSpPr txBox="1"/>
          <p:nvPr/>
        </p:nvSpPr>
        <p:spPr>
          <a:xfrm>
            <a:off x="2903807" y="277357"/>
            <a:ext cx="5645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/>
              </a:rPr>
              <a:t>Incrementar y mantener mínimo en un 96% el índice de satisfacción de calidad en los servicios de RH</a:t>
            </a:r>
            <a:endParaRPr lang="es-ES" sz="20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E86E2199-EFEC-282E-DFDB-94F43D7A4DDA}"/>
              </a:ext>
            </a:extLst>
          </p:cNvPr>
          <p:cNvCxnSpPr/>
          <p:nvPr/>
        </p:nvCxnSpPr>
        <p:spPr>
          <a:xfrm>
            <a:off x="3068541" y="1499102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a 15">
            <a:extLst>
              <a:ext uri="{FF2B5EF4-FFF2-40B4-BE49-F238E27FC236}">
                <a16:creationId xmlns:a16="http://schemas.microsoft.com/office/drawing/2014/main" id="{96EAC915-A833-DBB1-0D25-ACF9E3B2D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490479"/>
              </p:ext>
            </p:extLst>
          </p:nvPr>
        </p:nvGraphicFramePr>
        <p:xfrm>
          <a:off x="8604465" y="188013"/>
          <a:ext cx="3519149" cy="139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947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97295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4004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5544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3442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30669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4823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533166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84.86 %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rgbClr val="FF0000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D92CB91-ADB8-DC70-C7C0-2D946A463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36369"/>
              </p:ext>
            </p:extLst>
          </p:nvPr>
        </p:nvGraphicFramePr>
        <p:xfrm>
          <a:off x="3066275" y="4619661"/>
          <a:ext cx="8315701" cy="107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5701">
                  <a:extLst>
                    <a:ext uri="{9D8B030D-6E8A-4147-A177-3AD203B41FA5}">
                      <a16:colId xmlns:a16="http://schemas.microsoft.com/office/drawing/2014/main" val="1576742209"/>
                    </a:ext>
                  </a:extLst>
                </a:gridCol>
              </a:tblGrid>
              <a:tr h="1073672">
                <a:tc>
                  <a:txBody>
                    <a:bodyPr/>
                    <a:lstStyle/>
                    <a:p>
                      <a:pPr marL="285750" indent="-285750" algn="just">
                        <a:buBlip>
                          <a:blip r:embed="rId3"/>
                        </a:buBlip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Se publicó reglamento Interno de trabajo en intranet, revisar que otra medida de difusión es más eficiente.</a:t>
                      </a:r>
                    </a:p>
                    <a:p>
                      <a:pPr marL="285750" indent="-285750" algn="just">
                        <a:buBlip>
                          <a:blip r:embed="rId3"/>
                        </a:buBlip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Mejorar canales de comunicación con el personal de Quality service.</a:t>
                      </a:r>
                    </a:p>
                    <a:p>
                      <a:pPr marL="285750" indent="-285750" algn="just">
                        <a:buBlip>
                          <a:blip r:embed="rId3"/>
                        </a:buBlip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Atender las ponderaciones con menor calificación.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88738"/>
                  </a:ext>
                </a:extLst>
              </a:tr>
            </a:tbl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AFA0777-9E92-FBA0-CEE6-E9E4C89B8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733923"/>
              </p:ext>
            </p:extLst>
          </p:nvPr>
        </p:nvGraphicFramePr>
        <p:xfrm>
          <a:off x="3717547" y="2415544"/>
          <a:ext cx="8315701" cy="1073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762265" imgH="485669" progId="Excel.Sheet.12">
                  <p:embed/>
                </p:oleObj>
              </mc:Choice>
              <mc:Fallback>
                <p:oleObj name="Worksheet" r:id="rId4" imgW="3762265" imgH="485669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AFA0777-9E92-FBA0-CEE6-E9E4C89B8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7547" y="2415544"/>
                        <a:ext cx="8315701" cy="1073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F3AB571-2DFF-2243-003D-9A6A7FF8FC51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99866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915C3-BB1B-BC35-30FB-FEC43849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o 33">
            <a:extLst>
              <a:ext uri="{FF2B5EF4-FFF2-40B4-BE49-F238E27FC236}">
                <a16:creationId xmlns:a16="http://schemas.microsoft.com/office/drawing/2014/main" id="{016A4AE0-DB62-80A3-3E16-9FA80BE9CCCF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4FE7051-27CD-A627-14EC-1B28CB3E645E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0C7D742F-EB2A-A470-58B7-52F476F805F5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FB89E58-E49E-F25F-D741-02F89B24B9B6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E43F4F78-9438-670F-D290-3B440D252485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B7EBC79-3047-499D-3695-0781270407AB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369EEA31-9EC1-F769-C701-EC7731F247B0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C7D77ECD-1EB6-7392-7A46-F01621D06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6AB10E39-F647-82BE-E3B9-715368B37CE5}"/>
              </a:ext>
            </a:extLst>
          </p:cNvPr>
          <p:cNvSpPr txBox="1"/>
          <p:nvPr/>
        </p:nvSpPr>
        <p:spPr>
          <a:xfrm>
            <a:off x="3076850" y="271893"/>
            <a:ext cx="5198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/>
              </a:rPr>
              <a:t>Reducir la rotación del personal en un 40% vs 2024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837B6ED-DCA7-789B-563F-15D005C7CD3C}"/>
              </a:ext>
            </a:extLst>
          </p:cNvPr>
          <p:cNvCxnSpPr/>
          <p:nvPr/>
        </p:nvCxnSpPr>
        <p:spPr>
          <a:xfrm>
            <a:off x="3163237" y="1023983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a 15">
            <a:extLst>
              <a:ext uri="{FF2B5EF4-FFF2-40B4-BE49-F238E27FC236}">
                <a16:creationId xmlns:a16="http://schemas.microsoft.com/office/drawing/2014/main" id="{0EDCD244-611C-A3E2-2E24-8DC4D0BE7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400722"/>
              </p:ext>
            </p:extLst>
          </p:nvPr>
        </p:nvGraphicFramePr>
        <p:xfrm>
          <a:off x="8604465" y="188013"/>
          <a:ext cx="3519149" cy="139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947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97295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4004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5544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3442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30669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4823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533166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678DACD-82CE-05EA-D400-3F415B49F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4301"/>
              </p:ext>
            </p:extLst>
          </p:nvPr>
        </p:nvGraphicFramePr>
        <p:xfrm>
          <a:off x="3076850" y="4749918"/>
          <a:ext cx="8039100" cy="927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0">
                  <a:extLst>
                    <a:ext uri="{9D8B030D-6E8A-4147-A177-3AD203B41FA5}">
                      <a16:colId xmlns:a16="http://schemas.microsoft.com/office/drawing/2014/main" val="1576742209"/>
                    </a:ext>
                  </a:extLst>
                </a:gridCol>
              </a:tblGrid>
              <a:tr h="927289">
                <a:tc>
                  <a:txBody>
                    <a:bodyPr/>
                    <a:lstStyle/>
                    <a:p>
                      <a:pPr marL="285750" indent="-285750" algn="just">
                        <a:buBlip>
                          <a:blip r:embed="rId3"/>
                        </a:buBlip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Verificar encuestas de salida para identificar causas reales de la rotación.</a:t>
                      </a:r>
                    </a:p>
                    <a:p>
                      <a:pPr marL="285750" indent="-285750" algn="just">
                        <a:buBlip>
                          <a:blip r:embed="rId3"/>
                        </a:buBlip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Implementar salarios emocionales.</a:t>
                      </a:r>
                    </a:p>
                    <a:p>
                      <a:pPr marL="285750" indent="-285750" algn="just">
                        <a:buBlip>
                          <a:blip r:embed="rId3"/>
                        </a:buBlip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Promover el equilibrio vida-trabajo</a:t>
                      </a: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88738"/>
                  </a:ext>
                </a:extLst>
              </a:tr>
            </a:tbl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129C471-9EF4-25C3-B3D5-B6ED1B269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98783"/>
              </p:ext>
            </p:extLst>
          </p:nvPr>
        </p:nvGraphicFramePr>
        <p:xfrm>
          <a:off x="3640138" y="2268538"/>
          <a:ext cx="80391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768690" imgH="558947" progId="Excel.Sheet.12">
                  <p:embed/>
                </p:oleObj>
              </mc:Choice>
              <mc:Fallback>
                <p:oleObj name="Worksheet" r:id="rId4" imgW="4768690" imgH="558947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129C471-9EF4-25C3-B3D5-B6ED1B2691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0138" y="2268538"/>
                        <a:ext cx="8039100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FA494A1-52E7-B51E-2FB9-71F63012807E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655997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A0B4C-76BF-C2F8-8D82-D06579E6D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o 33">
            <a:extLst>
              <a:ext uri="{FF2B5EF4-FFF2-40B4-BE49-F238E27FC236}">
                <a16:creationId xmlns:a16="http://schemas.microsoft.com/office/drawing/2014/main" id="{2F407F7F-417A-B2A2-667D-7C93314D8890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9DEE663-F6B3-370E-76A0-EBF20E4CCEA9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974E118E-8210-C0BB-4A27-A0BD6A0C756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278396D-AFFD-5899-5B10-CF6F2F4FE290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CB2EBC88-9E26-6818-1D89-FFFCE77E852B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88FC88C-19C2-F8F7-8930-7F463513FA72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9193946-E16D-6164-247E-FCA76B798C5F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4761CDB7-B426-FA5A-2049-117D6730C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2A2C5CEA-14CB-EBD9-0338-78A8B5B54480}"/>
              </a:ext>
            </a:extLst>
          </p:cNvPr>
          <p:cNvSpPr txBox="1"/>
          <p:nvPr/>
        </p:nvSpPr>
        <p:spPr>
          <a:xfrm>
            <a:off x="3115769" y="221263"/>
            <a:ext cx="511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/>
              </a:rPr>
              <a:t>Disminuir los retardos del personal en un 100%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140EC528-E7B5-DA64-DF39-A3F8B4A12BB9}"/>
              </a:ext>
            </a:extLst>
          </p:cNvPr>
          <p:cNvCxnSpPr/>
          <p:nvPr/>
        </p:nvCxnSpPr>
        <p:spPr>
          <a:xfrm>
            <a:off x="3115770" y="1014359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a 15">
            <a:extLst>
              <a:ext uri="{FF2B5EF4-FFF2-40B4-BE49-F238E27FC236}">
                <a16:creationId xmlns:a16="http://schemas.microsoft.com/office/drawing/2014/main" id="{176544CA-5024-9152-7857-0E6AC87FD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63882"/>
              </p:ext>
            </p:extLst>
          </p:nvPr>
        </p:nvGraphicFramePr>
        <p:xfrm>
          <a:off x="8604465" y="188013"/>
          <a:ext cx="3519149" cy="139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947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97295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4004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5544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3442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30669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4823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533166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75.76 %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941AEAB-E4CF-ACBA-E9B8-F4D223A13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25545"/>
              </p:ext>
            </p:extLst>
          </p:nvPr>
        </p:nvGraphicFramePr>
        <p:xfrm>
          <a:off x="2998475" y="4904788"/>
          <a:ext cx="8211196" cy="1024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1196">
                  <a:extLst>
                    <a:ext uri="{9D8B030D-6E8A-4147-A177-3AD203B41FA5}">
                      <a16:colId xmlns:a16="http://schemas.microsoft.com/office/drawing/2014/main" val="1576742209"/>
                    </a:ext>
                  </a:extLst>
                </a:gridCol>
              </a:tblGrid>
              <a:tr h="1024063">
                <a:tc>
                  <a:txBody>
                    <a:bodyPr/>
                    <a:lstStyle/>
                    <a:p>
                      <a:pPr marL="285750" indent="-285750" algn="just">
                        <a:buBlip>
                          <a:blip r:embed="rId3"/>
                        </a:buBlip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Promover puntualidad con avisos visuales o recordatorios.</a:t>
                      </a:r>
                    </a:p>
                    <a:p>
                      <a:pPr marL="285750" indent="-285750" algn="just">
                        <a:buBlip>
                          <a:blip r:embed="rId3"/>
                        </a:buBlip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Se implementó nueva política interna de pago de tiempo.</a:t>
                      </a:r>
                    </a:p>
                    <a:p>
                      <a:pPr marL="285750" indent="-285750" algn="just">
                        <a:buBlip>
                          <a:blip r:embed="rId3"/>
                        </a:buBlip>
                      </a:pPr>
                      <a:r>
                        <a:rPr lang="es-ES" sz="1500" b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Diagnóstico y monitoreo llevar un control de fechas, horarios y patrones para identificar recurrencias por persona, día o departamento.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88738"/>
                  </a:ext>
                </a:extLst>
              </a:tr>
            </a:tbl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E83E866-D354-8ECA-AA0A-A4E085388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088310"/>
              </p:ext>
            </p:extLst>
          </p:nvPr>
        </p:nvGraphicFramePr>
        <p:xfrm>
          <a:off x="3698356" y="1719825"/>
          <a:ext cx="7632178" cy="1024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762265" imgH="504900" progId="Excel.Sheet.12">
                  <p:embed/>
                </p:oleObj>
              </mc:Choice>
              <mc:Fallback>
                <p:oleObj name="Worksheet" r:id="rId4" imgW="3762265" imgH="504900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E83E866-D354-8ECA-AA0A-A4E085388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8356" y="1719825"/>
                        <a:ext cx="7632178" cy="1024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73788305-DC1F-5E34-B817-87C8BBC7A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4476"/>
              </p:ext>
            </p:extLst>
          </p:nvPr>
        </p:nvGraphicFramePr>
        <p:xfrm>
          <a:off x="5885861" y="2924866"/>
          <a:ext cx="2578244" cy="1706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14606" imgH="1266962" progId="Excel.Sheet.12">
                  <p:embed/>
                </p:oleObj>
              </mc:Choice>
              <mc:Fallback>
                <p:oleObj name="Worksheet" r:id="rId6" imgW="1914606" imgH="1266962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73788305-DC1F-5E34-B817-87C8BBC7A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85861" y="2924866"/>
                        <a:ext cx="2578244" cy="1706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1B46CC1-8138-A130-12EB-CF241BA278D9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789747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o 33">
            <a:extLst>
              <a:ext uri="{FF2B5EF4-FFF2-40B4-BE49-F238E27FC236}">
                <a16:creationId xmlns:a16="http://schemas.microsoft.com/office/drawing/2014/main" id="{D0484B7F-0406-6CB4-5234-F5CF6F3B691A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28208BE-618B-FE9E-402D-2CECA2CC22A8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B85481C-BDC6-B1C6-D377-9F4C3DE54683}"/>
              </a:ext>
            </a:extLst>
          </p:cNvPr>
          <p:cNvSpPr/>
          <p:nvPr/>
        </p:nvSpPr>
        <p:spPr>
          <a:xfrm>
            <a:off x="1481177" y="5593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3D00CB7-F8BE-06CB-C3D6-572905A0DF06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3CA9A469-F3D2-2ED1-5C79-4318343772DE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770A7EF-11AD-17CB-248B-D6F96934280B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D159A85-6177-9772-4A4E-AB0309DDFB86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B3C6BCD6-F344-00B7-722F-CEA49C58E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1FFF6960-CD34-5434-3203-B655FF280D42}"/>
              </a:ext>
            </a:extLst>
          </p:cNvPr>
          <p:cNvSpPr txBox="1"/>
          <p:nvPr/>
        </p:nvSpPr>
        <p:spPr>
          <a:xfrm>
            <a:off x="2848897" y="249930"/>
            <a:ext cx="511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/>
              </a:rPr>
              <a:t>Incorporar 3 mejoras de convenios enfocados en salud, educación, salario emocional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921F013-5899-E759-1884-36DA2BDD0829}"/>
              </a:ext>
            </a:extLst>
          </p:cNvPr>
          <p:cNvSpPr txBox="1"/>
          <p:nvPr/>
        </p:nvSpPr>
        <p:spPr>
          <a:xfrm>
            <a:off x="3202055" y="5110681"/>
            <a:ext cx="8068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s-ES" sz="1500" dirty="0">
                <a:latin typeface="Futura Lt BT" panose="020B0402020204020303"/>
              </a:rPr>
              <a:t>Realizar encuesta para tener propuestas de convenios</a:t>
            </a:r>
            <a:r>
              <a:rPr lang="es-ES" sz="2000" dirty="0">
                <a:latin typeface="Futura Lt BT" panose="020B0402020204020303"/>
              </a:rPr>
              <a:t>.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E86E2199-EFEC-282E-DFDB-94F43D7A4DDA}"/>
              </a:ext>
            </a:extLst>
          </p:cNvPr>
          <p:cNvCxnSpPr/>
          <p:nvPr/>
        </p:nvCxnSpPr>
        <p:spPr>
          <a:xfrm>
            <a:off x="2981023" y="1323179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a 15">
            <a:extLst>
              <a:ext uri="{FF2B5EF4-FFF2-40B4-BE49-F238E27FC236}">
                <a16:creationId xmlns:a16="http://schemas.microsoft.com/office/drawing/2014/main" id="{96EAC915-A833-DBB1-0D25-ACF9E3B2D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523176"/>
              </p:ext>
            </p:extLst>
          </p:nvPr>
        </p:nvGraphicFramePr>
        <p:xfrm>
          <a:off x="8225150" y="188012"/>
          <a:ext cx="3966850" cy="126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556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97814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63919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403453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93108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66.66 %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600" b="1" kern="1200" dirty="0">
                        <a:solidFill>
                          <a:srgbClr val="FF0000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8596AD5-9CC6-82AD-B3E0-CD2453985E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916996"/>
              </p:ext>
            </p:extLst>
          </p:nvPr>
        </p:nvGraphicFramePr>
        <p:xfrm>
          <a:off x="3986892" y="2015100"/>
          <a:ext cx="72834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870052" imgH="374613" progId="Excel.Sheet.12">
                  <p:embed/>
                </p:oleObj>
              </mc:Choice>
              <mc:Fallback>
                <p:oleObj name="Worksheet" r:id="rId4" imgW="2870052" imgH="374613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8596AD5-9CC6-82AD-B3E0-CD2453985E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6892" y="2015100"/>
                        <a:ext cx="728345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60A1398-31CC-E3B4-FDA7-C0232FA38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388968"/>
              </p:ext>
            </p:extLst>
          </p:nvPr>
        </p:nvGraphicFramePr>
        <p:xfrm>
          <a:off x="3202055" y="3230210"/>
          <a:ext cx="8789620" cy="141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791053" imgH="771490" progId="Excel.Sheet.12">
                  <p:embed/>
                </p:oleObj>
              </mc:Choice>
              <mc:Fallback>
                <p:oleObj name="Worksheet" r:id="rId6" imgW="4791053" imgH="771490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60A1398-31CC-E3B4-FDA7-C0232FA383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2055" y="3230210"/>
                        <a:ext cx="8789620" cy="1415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3194935C-E076-7712-2F29-65F847D208B3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358746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FF6D82-5CED-D96E-CFFF-C7379C49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4282"/>
            <a:ext cx="12192000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66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CALIDAD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5" y="5484427"/>
            <a:ext cx="1368468" cy="12694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3B14FC-50CA-160A-EF56-0C3FB90E438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311357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2779867" y="154570"/>
            <a:ext cx="5501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Desarrollar e impartir al menos 12 capacitaciones al año en temas clave ISO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28" y="862456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93190"/>
              </p:ext>
            </p:extLst>
          </p:nvPr>
        </p:nvGraphicFramePr>
        <p:xfrm>
          <a:off x="8765090" y="53537"/>
          <a:ext cx="3360743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74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23799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2893180" y="4651836"/>
            <a:ext cx="6516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Realizar capacitaciones dinámicas con los involucrados.</a:t>
            </a:r>
            <a:endParaRPr lang="es-ES" sz="16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Hacer presentaciones visualmente atractivas.</a:t>
            </a: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Interactuar activamente con los involucrados.</a:t>
            </a: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Apegarse al plan de capacitación establecido.</a:t>
            </a: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Aplicación de exámenes de evaluación.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816E9A-045C-D576-ED80-37CAD68117C7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D3662A9-FDF0-A91A-6BD5-EDA0175FB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606" y="1448343"/>
            <a:ext cx="4563112" cy="275310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737D256-8701-5FA7-76F8-15126C4EBB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1" r="866"/>
          <a:stretch>
            <a:fillRect/>
          </a:stretch>
        </p:blipFill>
        <p:spPr>
          <a:xfrm>
            <a:off x="7884409" y="2001057"/>
            <a:ext cx="4307591" cy="19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65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17" name="Tabla 8">
            <a:extLst>
              <a:ext uri="{FF2B5EF4-FFF2-40B4-BE49-F238E27FC236}">
                <a16:creationId xmlns:a16="http://schemas.microsoft.com/office/drawing/2014/main" id="{377299A4-FA75-39ED-BFC4-D11EEB2E3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198687"/>
              </p:ext>
            </p:extLst>
          </p:nvPr>
        </p:nvGraphicFramePr>
        <p:xfrm>
          <a:off x="2669459" y="1472599"/>
          <a:ext cx="9156291" cy="38294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Realizar capacitaciones dinámicas con los involucrados.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N/A</a:t>
                      </a:r>
                      <a:endParaRPr lang="es-MX" sz="18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Hacer presentaciones visualmente atractivas.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Interactuar activamente con los involucrados.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Apegarse al plan de capacitación establecido.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  <a:endParaRPr kumimoji="0" lang="es-MX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545803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Aplicación de exámenes de evaluación.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109410"/>
                  </a:ext>
                </a:extLst>
              </a:tr>
            </a:tbl>
          </a:graphicData>
        </a:graphic>
      </p:graphicFrame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6BA407-D625-A62F-AD04-A07346B52FA0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44928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7340D-CD68-5F15-1BB6-F651905E1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F3886891-DF47-AB61-304E-A4FFF005C369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E7FDC2-3C0A-B457-9B4F-C97F572FF11A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ADA2AAB-5922-F74D-14FD-7D2C3C47710E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2013EB-30CB-91BB-9F27-3EB6EF721E17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565AC810-51E5-15B2-6BF5-264A638B1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9C8DEA8-F840-A2F8-7625-8FFFF87539C6}"/>
              </a:ext>
            </a:extLst>
          </p:cNvPr>
          <p:cNvSpPr txBox="1"/>
          <p:nvPr/>
        </p:nvSpPr>
        <p:spPr>
          <a:xfrm>
            <a:off x="2779867" y="154570"/>
            <a:ext cx="5501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Desarrollar e impartir al menos 12 capacitaciones al año en temas clave ISO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97B5C21-CA08-D277-94AB-70716B40F575}"/>
              </a:ext>
            </a:extLst>
          </p:cNvPr>
          <p:cNvCxnSpPr/>
          <p:nvPr/>
        </p:nvCxnSpPr>
        <p:spPr>
          <a:xfrm>
            <a:off x="2974528" y="862456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C09E542D-3D3D-2FBC-2EFB-866B31A0A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038781"/>
              </p:ext>
            </p:extLst>
          </p:nvPr>
        </p:nvGraphicFramePr>
        <p:xfrm>
          <a:off x="8664606" y="53537"/>
          <a:ext cx="34612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06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96585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9198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40897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16651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74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Acumulado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23799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150%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3C34C8C-C474-15B8-D4E7-D93059B52D7B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DE8E69A-6032-AEF4-5B11-FA9AF160F2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2" t="736" r="7634" b="870"/>
          <a:stretch>
            <a:fillRect/>
          </a:stretch>
        </p:blipFill>
        <p:spPr>
          <a:xfrm>
            <a:off x="3315041" y="1428799"/>
            <a:ext cx="7847860" cy="400040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F3D51BF-E758-3235-A4D4-3A0AD7B962CB}"/>
              </a:ext>
            </a:extLst>
          </p:cNvPr>
          <p:cNvSpPr txBox="1"/>
          <p:nvPr/>
        </p:nvSpPr>
        <p:spPr>
          <a:xfrm>
            <a:off x="6488567" y="2779759"/>
            <a:ext cx="150080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ACUMULADO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67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68936" y="224284"/>
            <a:ext cx="5017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un mínimo del 90% en las evaluaciones aplicadas al personal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74529" y="864168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81063"/>
              </p:ext>
            </p:extLst>
          </p:nvPr>
        </p:nvGraphicFramePr>
        <p:xfrm>
          <a:off x="8765090" y="188012"/>
          <a:ext cx="3360743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136757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96.6%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703899-88D5-C665-F4C4-EFD106614593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20AA1F0-939B-7CE9-10D5-7C3323F155D4}"/>
              </a:ext>
            </a:extLst>
          </p:cNvPr>
          <p:cNvSpPr txBox="1"/>
          <p:nvPr/>
        </p:nvSpPr>
        <p:spPr>
          <a:xfrm>
            <a:off x="2856272" y="4966683"/>
            <a:ext cx="6118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Realizar presentaciones atractivas visualmente.</a:t>
            </a:r>
            <a:endParaRPr lang="es-ES" sz="16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Interactuar con los involucrados.</a:t>
            </a: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Aclarar dudas antes, durante y después del curso.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87FF2F9-7236-E99C-644B-A251C7E99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713" y="1152626"/>
            <a:ext cx="5937224" cy="362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37588"/>
              </p:ext>
            </p:extLst>
          </p:nvPr>
        </p:nvGraphicFramePr>
        <p:xfrm>
          <a:off x="2669459" y="1863214"/>
          <a:ext cx="9156291" cy="26711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Realizar presentaciones atractivas visualmente.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utura Lt BT" panose="020B0402020204020303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Interactuar con los involucrados.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utura Lt BT" panose="020B0402020204020303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Aclarar dudas antes, durante y después del curso.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utura Lt BT" panose="020B0402020204020303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492538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892431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0CFD1B5-9970-DC4F-B96E-FB7F73F6AD0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899581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D128E-6DC9-C79B-EA0F-5DECBBA4A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887482C9-C86B-B242-EDA9-2D132D313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BAF01615-7F7C-DB23-D52D-303919A6B7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5C41AB9A-F629-E786-3903-3EB01EB0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98DC975-3D22-237F-3878-BFF441D7BCB9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E8CBE1A5-AA9D-1E39-4A31-103799F25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9DD46056-2EB2-C257-D76A-CEDFA2975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29042"/>
              </p:ext>
            </p:extLst>
          </p:nvPr>
        </p:nvGraphicFramePr>
        <p:xfrm>
          <a:off x="2458680" y="1272129"/>
          <a:ext cx="8916627" cy="3413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Actividad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Desarrollo de campañas promocionales de servicio especifico de psicometría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  <a:p>
                      <a:pPr algn="ctr"/>
                      <a:endParaRPr lang="es-MX" sz="16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No se cumple con la actividad, ya  que no se concreto ningún cierre de venta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Prospección con clientes no activos de Q.S.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kern="1200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  <a:p>
                      <a:pPr algn="ctr"/>
                      <a:endParaRPr lang="es-MX" sz="16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Tendencia negativa, no se recuperaron clientes con servicios inactivos de psicometría </a:t>
                      </a:r>
                      <a:endParaRPr lang="es-MX" sz="1600" b="1" noProof="0" dirty="0">
                        <a:solidFill>
                          <a:schemeClr val="tx1"/>
                        </a:solidFill>
                        <a:latin typeface="Futura Lt BT" panose="020B04020202040203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Promoción en Marketing Web.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1" kern="1200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  <a:p>
                      <a:pPr algn="ctr"/>
                      <a:endParaRPr lang="es-MX" sz="1600" b="1" kern="1200" noProof="0" dirty="0">
                        <a:solidFill>
                          <a:srgbClr val="FF0000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Tendencia negativa, se ha solicitado cotizaciones pero no se han concretado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FCC3DE0-F55B-D2E8-E55E-1D6327D0B02A}"/>
              </a:ext>
            </a:extLst>
          </p:cNvPr>
          <p:cNvSpPr txBox="1"/>
          <p:nvPr/>
        </p:nvSpPr>
        <p:spPr>
          <a:xfrm>
            <a:off x="8107845" y="652713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661435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13F0B-943E-1639-7747-40BE9C292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2059223C-537A-DB49-06A6-ED55F4BB360C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91A677-FE4A-70E5-9F96-AFE426645D64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2AE775C-2C64-EA44-7AEA-D46A83C7BEBB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1C7C04-3B39-CFC1-425F-35EA135D78DD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0CD45819-F9AD-1B66-ED3E-F4159156E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A64A245-2E7B-4B6A-B0E4-3F1D6F772326}"/>
              </a:ext>
            </a:extLst>
          </p:cNvPr>
          <p:cNvSpPr txBox="1"/>
          <p:nvPr/>
        </p:nvSpPr>
        <p:spPr>
          <a:xfrm>
            <a:off x="2779867" y="154570"/>
            <a:ext cx="5501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Lograr un mínimo del 90% en las evaluaciones aplicadas al personal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24777FB-F149-CC88-B239-4C840EE48A66}"/>
              </a:ext>
            </a:extLst>
          </p:cNvPr>
          <p:cNvCxnSpPr/>
          <p:nvPr/>
        </p:nvCxnSpPr>
        <p:spPr>
          <a:xfrm>
            <a:off x="2974528" y="862456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796F65B1-493D-F3B2-F43A-126D2135D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69533"/>
              </p:ext>
            </p:extLst>
          </p:nvPr>
        </p:nvGraphicFramePr>
        <p:xfrm>
          <a:off x="8664606" y="53537"/>
          <a:ext cx="346122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06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96585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9198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40897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16651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74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Acumulado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23799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964FFF3-2B9E-4289-4250-6878D7A25254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6A6692-7DA5-CFA4-8DD1-81CB0B93A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83" y="1612249"/>
            <a:ext cx="7401576" cy="3633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9422C7-54F8-3250-7D2C-5613A5DC9FD8}"/>
              </a:ext>
            </a:extLst>
          </p:cNvPr>
          <p:cNvSpPr txBox="1"/>
          <p:nvPr/>
        </p:nvSpPr>
        <p:spPr>
          <a:xfrm>
            <a:off x="6219767" y="2779759"/>
            <a:ext cx="150080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ACUMULADO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51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2974529" y="-72893"/>
            <a:ext cx="5479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 pitchFamily="34" charset="0"/>
              </a:rPr>
              <a:t>Revisar que se cumpla una satisfacción promedio mínima del 96% en los índices de calidad de los servicios.</a:t>
            </a:r>
            <a:endParaRPr lang="es-ES" sz="2000" b="1" dirty="0">
              <a:latin typeface="Futura Lt BT" panose="020B0402020204020303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2927325" y="877584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60669"/>
              </p:ext>
            </p:extLst>
          </p:nvPr>
        </p:nvGraphicFramePr>
        <p:xfrm>
          <a:off x="8633186" y="0"/>
          <a:ext cx="350916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93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19363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96.1%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2793460" y="5076438"/>
            <a:ext cx="9354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Analizar proceso de las diferentes áreas para detectar mejoras</a:t>
            </a:r>
            <a:endParaRPr lang="es-ES" sz="16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Seguimiento a planes CAPA</a:t>
            </a: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Análisis y reforzamiento con áreas que presentan inestabilidad en los resultados</a:t>
            </a: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Capacitaciones de valor agregado a las diferentes áreas</a:t>
            </a:r>
            <a:endParaRPr lang="es-ES" sz="16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B7306C-AF29-A8F2-9C6F-0949943977E2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E31F0FB-E6AB-6B80-E6C5-9EF5579512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9" t="1656" r="2281" b="5360"/>
          <a:stretch>
            <a:fillRect/>
          </a:stretch>
        </p:blipFill>
        <p:spPr>
          <a:xfrm>
            <a:off x="3709593" y="1053547"/>
            <a:ext cx="7872533" cy="394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0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598265"/>
              </p:ext>
            </p:extLst>
          </p:nvPr>
        </p:nvGraphicFramePr>
        <p:xfrm>
          <a:off x="2669459" y="1863214"/>
          <a:ext cx="9156291" cy="2865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ES" sz="1600" dirty="0">
                          <a:latin typeface="Futura Lt BT" panose="020B0402020204020303" pitchFamily="34" charset="0"/>
                        </a:rPr>
                        <a:t>Analizar proceso de las diferentes áreas para detectar mejoras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Análisis de mapa de proceso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s-ES" sz="1600" dirty="0">
                          <a:latin typeface="Futura Lt BT" panose="020B0402020204020303" pitchFamily="34" charset="0"/>
                        </a:rPr>
                        <a:t>Seguimiento a planes CAPA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Se da seguimiento a los planes CAPA generados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Futura Lt BT" panose="020B0402020204020303" pitchFamily="34" charset="0"/>
                        </a:rPr>
                        <a:t>Capacitaciones de valor agregado a las diferentes áreas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Se capacita al personal acorde al PAC de calidad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207180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AEB19F5-2C59-1044-7BDE-83381C30E855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404493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44C21-0105-65FD-8790-1D0C3B56E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3D89E82A-CFEE-BFDD-B5DC-469A3FA8C036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B11013D-CBF8-C03B-FF51-9E323A5BA3DA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E32D998-1CF3-1082-FD10-EAC9544ED627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DFFA4C-7688-E9C3-10E8-1D08A6D63D8C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A6DF9B15-FD2D-9FFD-0589-EB9A500F9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E213B9F-8576-C023-9646-2F3EB55DBC7E}"/>
              </a:ext>
            </a:extLst>
          </p:cNvPr>
          <p:cNvSpPr txBox="1"/>
          <p:nvPr/>
        </p:nvSpPr>
        <p:spPr>
          <a:xfrm>
            <a:off x="2779867" y="154570"/>
            <a:ext cx="5501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 pitchFamily="34" charset="0"/>
              </a:rPr>
              <a:t>Revisar que se cumpla una satisfacción promedio mínima del 96% en los índices de calidad de los servicios.</a:t>
            </a:r>
            <a:endParaRPr lang="es-ES" sz="2000" b="1" dirty="0">
              <a:latin typeface="Futura Lt BT" panose="020B0402020204020303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88CA359-A7F3-DDEC-3870-C9E1958CAF1B}"/>
              </a:ext>
            </a:extLst>
          </p:cNvPr>
          <p:cNvCxnSpPr/>
          <p:nvPr/>
        </p:nvCxnSpPr>
        <p:spPr>
          <a:xfrm>
            <a:off x="2974528" y="118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30C1BBA0-8B4B-BCBC-8E1F-42AE32A60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80444"/>
              </p:ext>
            </p:extLst>
          </p:nvPr>
        </p:nvGraphicFramePr>
        <p:xfrm>
          <a:off x="8281190" y="53537"/>
          <a:ext cx="384464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95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14815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35410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78661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6280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74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Acumulado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23799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95.7%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302C38E5-7CCD-84B3-B158-5058E85817FA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15258B-F9D7-2D3E-5284-C374C2C2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6" t="4365" r="4168" b="3729"/>
          <a:stretch>
            <a:fillRect/>
          </a:stretch>
        </p:blipFill>
        <p:spPr>
          <a:xfrm>
            <a:off x="3491794" y="1549724"/>
            <a:ext cx="7564175" cy="37585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1B3AC7-84E7-86F4-9055-A3E4ABF9C683}"/>
              </a:ext>
            </a:extLst>
          </p:cNvPr>
          <p:cNvSpPr txBox="1"/>
          <p:nvPr/>
        </p:nvSpPr>
        <p:spPr>
          <a:xfrm>
            <a:off x="6523477" y="2779759"/>
            <a:ext cx="150080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ACUMULADO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27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03032-66CF-3EDA-B1CE-6E2017EC9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E1F7EF0D-48B3-4B91-AB9D-2A67B9230F5F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6DF4EA-9F0B-945C-BDD3-1251617185A6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B6BD96A-5D26-4091-F8B2-606AA9DF31D8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BC7B45-3DE0-E90D-A3B0-61CA56DFA3CE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673FF9-AB27-634D-11C4-0FBFED056FA7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5003F347-A5EA-A7D9-6F47-35FE603A0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F57A4B-C8D0-DA17-8701-B0E190E3F099}"/>
              </a:ext>
            </a:extLst>
          </p:cNvPr>
          <p:cNvSpPr txBox="1"/>
          <p:nvPr/>
        </p:nvSpPr>
        <p:spPr>
          <a:xfrm>
            <a:off x="2827049" y="-29170"/>
            <a:ext cx="5938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 pitchFamily="34" charset="0"/>
              </a:rPr>
              <a:t>Atender el 100% de las quejas y no conformidades recibidas en un plazo máximo de 48 horas.</a:t>
            </a:r>
            <a:endParaRPr lang="es-ES" sz="2000" b="1" dirty="0">
              <a:latin typeface="Futura Lt BT" panose="020B0402020204020303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5ED219E-2837-E457-290D-AE4D1C843293}"/>
              </a:ext>
            </a:extLst>
          </p:cNvPr>
          <p:cNvCxnSpPr/>
          <p:nvPr/>
        </p:nvCxnSpPr>
        <p:spPr>
          <a:xfrm>
            <a:off x="2965565" y="986493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B6D088A0-90CA-AB51-9541-33A6B0A8F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8227"/>
              </p:ext>
            </p:extLst>
          </p:nvPr>
        </p:nvGraphicFramePr>
        <p:xfrm>
          <a:off x="8709928" y="0"/>
          <a:ext cx="3415904" cy="120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95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82226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6855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6433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1119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67.66%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EC392D7-0928-E44D-C09B-B7DB952D45A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AD952AF-E267-6BFE-E14E-DC75309040D2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1D0D16-EBCB-6071-5A3F-2CCD56A94CAB}"/>
              </a:ext>
            </a:extLst>
          </p:cNvPr>
          <p:cNvSpPr txBox="1"/>
          <p:nvPr/>
        </p:nvSpPr>
        <p:spPr>
          <a:xfrm>
            <a:off x="2751738" y="5514976"/>
            <a:ext cx="6516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Acercamiento con las áreas para detectar deficiencias, y corregir de manera preventiva</a:t>
            </a:r>
          </a:p>
          <a:p>
            <a:pPr indent="-285750" algn="just">
              <a:buBlip>
                <a:blip r:embed="rId3"/>
              </a:buBlip>
            </a:pPr>
            <a:endParaRPr lang="es-ES" sz="24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10F86C2-E27E-D5AC-D463-B81BB8A36BB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AAF5955-37BE-F8D9-924A-0AAB4D2B42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16"/>
          <a:stretch>
            <a:fillRect/>
          </a:stretch>
        </p:blipFill>
        <p:spPr>
          <a:xfrm>
            <a:off x="3481260" y="1206983"/>
            <a:ext cx="7377752" cy="41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00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9451C-4860-925F-20C3-6B9752069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BB1F34A5-40F4-E7B7-0A5A-EBD98CB57F62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0C9A13D-F378-57C6-9ACD-FBAF4CD9DFDB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A25535B-CEA3-FB19-0630-230A7779AD6C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40854D-CC63-3395-7510-621C0F3C9A5C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1F1A5B6-CA13-B18E-B89B-A0D8EBDF3B6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97D7BCE-19BE-5231-121E-59E9BAA0E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6BC77C-0DBE-7259-E8D4-C2B1FEF67263}"/>
              </a:ext>
            </a:extLst>
          </p:cNvPr>
          <p:cNvSpPr txBox="1"/>
          <p:nvPr/>
        </p:nvSpPr>
        <p:spPr>
          <a:xfrm>
            <a:off x="2827049" y="-29170"/>
            <a:ext cx="5938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 pitchFamily="34" charset="0"/>
              </a:rPr>
              <a:t>Atender el 100% de las quejas y no conformidades recibidas en un plazo máximo de 48 horas.</a:t>
            </a:r>
            <a:endParaRPr lang="es-ES" sz="2000" b="1" dirty="0">
              <a:latin typeface="Futura Lt BT" panose="020B0402020204020303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B75269D-133A-4ED8-279C-C070DB65FDDF}"/>
              </a:ext>
            </a:extLst>
          </p:cNvPr>
          <p:cNvCxnSpPr/>
          <p:nvPr/>
        </p:nvCxnSpPr>
        <p:spPr>
          <a:xfrm>
            <a:off x="2965565" y="986493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C836081A-525D-7E86-C181-272283B3C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86226"/>
              </p:ext>
            </p:extLst>
          </p:nvPr>
        </p:nvGraphicFramePr>
        <p:xfrm>
          <a:off x="8765090" y="0"/>
          <a:ext cx="3360743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67.66%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55863F2-8146-184F-4641-B5A87FA34996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F629A6B-3F11-F516-CF99-B7B66048A8D8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E7C4C8-8A8D-037A-4CDE-E9BB93AF508F}"/>
              </a:ext>
            </a:extLst>
          </p:cNvPr>
          <p:cNvSpPr txBox="1"/>
          <p:nvPr/>
        </p:nvSpPr>
        <p:spPr>
          <a:xfrm>
            <a:off x="2751737" y="5514976"/>
            <a:ext cx="7590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Enfoque preventivo de auditorias para controlar procesos y evitar hallazgos durante ejecución de auditorías y crear mejorar de procesos.</a:t>
            </a:r>
          </a:p>
          <a:p>
            <a:pPr indent="-285750" algn="just">
              <a:buBlip>
                <a:blip r:embed="rId3"/>
              </a:buBlip>
            </a:pPr>
            <a:endParaRPr lang="es-ES" sz="24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FAE4CF-7B88-A0AF-1BAA-1AF3C5456BD6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F89F40B-C805-AD3D-15B0-51EC755F9D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14" t="1465" r="1450" b="2646"/>
          <a:stretch>
            <a:fillRect/>
          </a:stretch>
        </p:blipFill>
        <p:spPr>
          <a:xfrm>
            <a:off x="3488924" y="1106882"/>
            <a:ext cx="6407910" cy="4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06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481EA-FCC5-4F07-82C2-56A07C4CA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BA8D1E7-8D2F-455A-8572-E9AEC2609396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60DE6F3-0F9C-F51F-57B2-015975402D84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53AB73B-4502-8807-9AA4-3EAAC9EF91A6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FF3F1B-9469-BB9A-1FF0-6C6468B570DC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337C873-2AC7-8D45-A688-4303BF95A79B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9480DBD1-17DD-A053-FCEF-F8304A1E2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66B8742-946E-A050-C706-F238D46A957D}"/>
              </a:ext>
            </a:extLst>
          </p:cNvPr>
          <p:cNvSpPr txBox="1"/>
          <p:nvPr/>
        </p:nvSpPr>
        <p:spPr>
          <a:xfrm>
            <a:off x="2827049" y="-29170"/>
            <a:ext cx="5938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 pitchFamily="34" charset="0"/>
              </a:rPr>
              <a:t>Atender el 100% de las quejas y no conformidades recibidas en un plazo máximo de 48 horas.</a:t>
            </a:r>
            <a:endParaRPr lang="es-ES" sz="2000" b="1" dirty="0">
              <a:latin typeface="Futura Lt BT" panose="020B0402020204020303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6F33C56-9755-BAA9-B4C4-EC3EFC4DB3BE}"/>
              </a:ext>
            </a:extLst>
          </p:cNvPr>
          <p:cNvCxnSpPr/>
          <p:nvPr/>
        </p:nvCxnSpPr>
        <p:spPr>
          <a:xfrm>
            <a:off x="2965565" y="986493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6A5045DE-7E0C-9EE1-9942-37A27FF00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770274"/>
              </p:ext>
            </p:extLst>
          </p:nvPr>
        </p:nvGraphicFramePr>
        <p:xfrm>
          <a:off x="8765090" y="0"/>
          <a:ext cx="3360743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67.66%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828DBAD-C7A8-1768-32D6-8D5044E61A1F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BFE2216-E079-5E87-981E-2E8E6AFFF7A0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56A51B-964E-9F11-BBE7-15E74F0FEE2A}"/>
              </a:ext>
            </a:extLst>
          </p:cNvPr>
          <p:cNvSpPr txBox="1"/>
          <p:nvPr/>
        </p:nvSpPr>
        <p:spPr>
          <a:xfrm>
            <a:off x="2751738" y="5470586"/>
            <a:ext cx="7457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Acercamiento con atención al cliente para seguimiento a encuestas de satisfacción y necesidades de los clientes. </a:t>
            </a:r>
          </a:p>
          <a:p>
            <a:pPr indent="-285750" algn="just">
              <a:buBlip>
                <a:blip r:embed="rId3"/>
              </a:buBlip>
            </a:pPr>
            <a:endParaRPr lang="es-ES" sz="24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7EC550-A55B-4913-965A-5CE7578FAC88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C7F0319-0211-16A1-2380-C9956DB2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74"/>
          <a:stretch>
            <a:fillRect/>
          </a:stretch>
        </p:blipFill>
        <p:spPr>
          <a:xfrm>
            <a:off x="4011532" y="1191422"/>
            <a:ext cx="6317207" cy="41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94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BA5C0-C858-5F97-4D71-CC13F56B2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6D227245-777A-0315-9478-30A391AF8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2477C007-9CD6-DAE0-6D87-57634E2EC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925558"/>
              </p:ext>
            </p:extLst>
          </p:nvPr>
        </p:nvGraphicFramePr>
        <p:xfrm>
          <a:off x="2669459" y="1863214"/>
          <a:ext cx="9156291" cy="2529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Acercamiento con atención al cliente respecto a nuestros clientes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  <a:endParaRPr lang="es-MX" sz="1600" dirty="0"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ES" sz="1600" dirty="0">
                          <a:latin typeface="Futura Lt BT" panose="020B0402020204020303" pitchFamily="34" charset="0"/>
                        </a:rPr>
                        <a:t>Acercamiento con las áreas para detectar deficiencias, y corregir de manera preventiva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Se modifican formatos del área de ESES para mejor control documental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0B99CC0A-FE9D-B730-FD7F-D1F416DD7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0559690D-4C0A-6644-E852-3028BDE1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6AC87BC-D8C7-B408-7669-8CAC5B5C30A7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038CA795-BB53-4314-AE33-95A19FAE6D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C07464-80B4-A1B4-381D-95D57A709ACF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08533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2312D-35FA-C30F-3A8C-298738B77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25192114-EEC2-9EC8-4918-4C2160F776B2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D3E2682-A927-E0E6-04CC-A7C6D422DF7D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6A7D0AE-2C13-6E28-E1EE-891D853F0BC4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AB42A06-94B2-9A24-D55E-C0085D8C1969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5A635A00-91DC-C88F-EA38-4A2DC578C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8C18175-35FF-AA40-9182-E79BE6DBEA8F}"/>
              </a:ext>
            </a:extLst>
          </p:cNvPr>
          <p:cNvSpPr txBox="1"/>
          <p:nvPr/>
        </p:nvSpPr>
        <p:spPr>
          <a:xfrm>
            <a:off x="2779867" y="154570"/>
            <a:ext cx="5501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 pitchFamily="34" charset="0"/>
              </a:rPr>
              <a:t>Atender el 100% de las quejas y no conformidades recibidas en un plazo máximo de 48 horas.</a:t>
            </a:r>
            <a:endParaRPr lang="es-ES" sz="2000" b="1" dirty="0">
              <a:latin typeface="Futura Lt BT" panose="020B0402020204020303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5D00758-5CA4-FE4A-86CE-34730F3FFF1C}"/>
              </a:ext>
            </a:extLst>
          </p:cNvPr>
          <p:cNvCxnSpPr/>
          <p:nvPr/>
        </p:nvCxnSpPr>
        <p:spPr>
          <a:xfrm>
            <a:off x="2974528" y="1182051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78EE5232-7E16-293C-DFC8-F4000CDF8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2157"/>
              </p:ext>
            </p:extLst>
          </p:nvPr>
        </p:nvGraphicFramePr>
        <p:xfrm>
          <a:off x="8281190" y="53537"/>
          <a:ext cx="384464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95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14815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35410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78661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6280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74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Acumulado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23799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5911E00-1A10-DD98-F20B-9DD4053F3144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6227F0-F27A-FAE4-EA7D-BFF1AC74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5" t="1732" r="3944"/>
          <a:stretch>
            <a:fillRect/>
          </a:stretch>
        </p:blipFill>
        <p:spPr>
          <a:xfrm>
            <a:off x="2974528" y="1430657"/>
            <a:ext cx="7900923" cy="399668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497FB0-ECBE-5D85-F3C8-1D3C81391ACA}"/>
              </a:ext>
            </a:extLst>
          </p:cNvPr>
          <p:cNvSpPr txBox="1"/>
          <p:nvPr/>
        </p:nvSpPr>
        <p:spPr>
          <a:xfrm>
            <a:off x="6174585" y="2779759"/>
            <a:ext cx="150080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ACUMULADO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12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40324-0284-9E16-7CA8-10ACDF38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67DBAEE5-E4AE-A908-2142-AD3C66B21F40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95FF8A6-1073-8312-1FAF-3B888EFA1C81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2A45AF6-EA70-7C90-8D79-B56F1B4BE38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A729AD-4EFF-BBD0-312E-9189C7046F7C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CF73AF6-39B4-DB63-F623-493094D0C160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397CE894-FDBD-0833-E2AD-78A908B34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96292E-2725-26F4-5E07-40A1E30E04BF}"/>
              </a:ext>
            </a:extLst>
          </p:cNvPr>
          <p:cNvSpPr txBox="1"/>
          <p:nvPr/>
        </p:nvSpPr>
        <p:spPr>
          <a:xfrm>
            <a:off x="3068936" y="-1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 pitchFamily="34" charset="0"/>
              </a:rPr>
              <a:t>Completar la digitalización y centralización de toda la documentación del SGC</a:t>
            </a:r>
            <a:endParaRPr lang="es-ES" sz="2000" b="1" dirty="0">
              <a:latin typeface="Futura Lt BT" panose="020B0402020204020303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6599FA4-A3B5-9FCA-DCF0-28BCA5659DE9}"/>
              </a:ext>
            </a:extLst>
          </p:cNvPr>
          <p:cNvCxnSpPr/>
          <p:nvPr/>
        </p:nvCxnSpPr>
        <p:spPr>
          <a:xfrm>
            <a:off x="2974529" y="1015662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DEC4A81C-BABA-B1A0-2587-E7E096C96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02631"/>
              </p:ext>
            </p:extLst>
          </p:nvPr>
        </p:nvGraphicFramePr>
        <p:xfrm>
          <a:off x="8742047" y="40377"/>
          <a:ext cx="3360743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30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4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3BAF62C-4E81-9F66-333C-C04343424322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2382D87-32E8-CCFE-AF42-3A1C0EEA7D76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290DA0-FF7D-AA89-85F1-54B568187F6B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BB13E7-E586-B104-CF79-97929F0D0337}"/>
              </a:ext>
            </a:extLst>
          </p:cNvPr>
          <p:cNvSpPr txBox="1"/>
          <p:nvPr/>
        </p:nvSpPr>
        <p:spPr>
          <a:xfrm>
            <a:off x="2827049" y="5238564"/>
            <a:ext cx="8081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Complementar el procedimiento con estándares para llenado de formatos y documentos de nuestro SGC.</a:t>
            </a:r>
          </a:p>
          <a:p>
            <a:pPr indent="-285750" algn="just">
              <a:buBlip>
                <a:blip r:embed="rId3"/>
              </a:buBlip>
            </a:pPr>
            <a:r>
              <a:rPr lang="es-ES" sz="1600" dirty="0">
                <a:latin typeface="Futura Lt BT" panose="020B0402020204020303" pitchFamily="34" charset="0"/>
              </a:rPr>
              <a:t>Validar estructura del proyecto para trabajar en este trimestre la etapa 2 y 3.</a:t>
            </a:r>
            <a:endParaRPr lang="es-ES" sz="2400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49106ED-4DC0-4BB1-C920-99E95136A4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62" t="2432" r="5736" b="5008"/>
          <a:stretch>
            <a:fillRect/>
          </a:stretch>
        </p:blipFill>
        <p:spPr>
          <a:xfrm>
            <a:off x="3449954" y="1073080"/>
            <a:ext cx="6924529" cy="41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27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DADAE-9AC6-3E0D-D4C4-7316F053F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0A66847E-BB21-79BC-1CEB-A1EE0B9F4ADF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723792-5C7C-3EA7-C145-FA5496D57F38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E4DBE88-B77C-E6BA-9B45-97DFB4D4CAD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70856D-60BB-7715-1C97-082665947EBA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47EFADA-1EA1-4D59-0235-4C487D19B47B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9CB39A-0023-DA08-919D-5CE43A1342AF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noProof="0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7155895-8068-DBEF-6544-E047F5BF0E9A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27503F39-76A8-3BC0-F87E-C4B712266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92F1AF8-46CD-F432-DA0B-15B9D2286387}"/>
              </a:ext>
            </a:extLst>
          </p:cNvPr>
          <p:cNvCxnSpPr>
            <a:cxnSpLocks/>
          </p:cNvCxnSpPr>
          <p:nvPr/>
        </p:nvCxnSpPr>
        <p:spPr>
          <a:xfrm>
            <a:off x="3099007" y="929149"/>
            <a:ext cx="5440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635E48C-168F-73EB-D608-11A882F852A1}"/>
              </a:ext>
            </a:extLst>
          </p:cNvPr>
          <p:cNvSpPr txBox="1"/>
          <p:nvPr/>
        </p:nvSpPr>
        <p:spPr>
          <a:xfrm>
            <a:off x="2981024" y="142136"/>
            <a:ext cx="569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noProof="0" dirty="0">
                <a:latin typeface="Futura Lt BT" panose="020B0402020204020303"/>
              </a:rPr>
              <a:t>Incrementar la facturación en el servicio de maquila de nómina  en un 56 % vs 2024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D941D0F4-7C46-00CB-268D-DEE333D22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68590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noProof="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57 %</a:t>
                      </a:r>
                      <a:r>
                        <a:rPr lang="es-MX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noProof="0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7A73B0A5-1CF6-7B8F-8BEC-83C9D9F89A96}"/>
              </a:ext>
            </a:extLst>
          </p:cNvPr>
          <p:cNvSpPr txBox="1"/>
          <p:nvPr/>
        </p:nvSpPr>
        <p:spPr>
          <a:xfrm>
            <a:off x="3098889" y="4971831"/>
            <a:ext cx="8010367" cy="14157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noProof="0" dirty="0">
                <a:latin typeface="Futura Lt BT" panose="020B0402020204020303"/>
              </a:rPr>
              <a:t>1. Reposicionamiento del Servicio: de operacional a estratégico</a:t>
            </a:r>
          </a:p>
          <a:p>
            <a:r>
              <a:rPr lang="es-MX" sz="1200" b="1" noProof="0" dirty="0">
                <a:latin typeface="Futura Lt BT" panose="020B0402020204020303"/>
              </a:rPr>
              <a:t>Objetivo: </a:t>
            </a:r>
            <a:r>
              <a:rPr lang="es-MX" sz="1200" noProof="0" dirty="0">
                <a:latin typeface="Futura Lt BT" panose="020B0402020204020303"/>
              </a:rPr>
              <a:t>Aumentar el valor percibido y justificar precios más altos.</a:t>
            </a:r>
          </a:p>
          <a:p>
            <a:r>
              <a:rPr lang="es-MX" sz="1200" b="1" noProof="0" dirty="0">
                <a:latin typeface="Futura Lt BT" panose="020B0402020204020303"/>
              </a:rPr>
              <a:t>2. Diseño de Paquetes Escalonados</a:t>
            </a:r>
          </a:p>
          <a:p>
            <a:r>
              <a:rPr lang="es-MX" sz="1200" b="1" noProof="0" dirty="0">
                <a:latin typeface="Futura Lt BT" panose="020B0402020204020303"/>
              </a:rPr>
              <a:t>Objetivo: Ampliar el rango de clientes y aum</a:t>
            </a:r>
            <a:r>
              <a:rPr lang="es-MX" sz="1200" noProof="0" dirty="0">
                <a:latin typeface="Futura Lt BT" panose="020B0402020204020303"/>
              </a:rPr>
              <a:t>entar el precio promedio.</a:t>
            </a:r>
          </a:p>
          <a:p>
            <a:r>
              <a:rPr lang="es-MX" sz="1200" b="1" noProof="0" dirty="0">
                <a:latin typeface="Futura Lt BT" panose="020B0402020204020303"/>
              </a:rPr>
              <a:t>Básico</a:t>
            </a:r>
            <a:r>
              <a:rPr lang="es-MX" sz="1200" noProof="0" dirty="0">
                <a:latin typeface="Futura Lt BT" panose="020B0402020204020303"/>
              </a:rPr>
              <a:t>: Cálculo y timbrado (PYMES).</a:t>
            </a:r>
          </a:p>
          <a:p>
            <a:r>
              <a:rPr lang="es-MX" sz="1200" b="1" noProof="0" dirty="0">
                <a:latin typeface="Futura Lt BT" panose="020B0402020204020303"/>
              </a:rPr>
              <a:t>Estándar</a:t>
            </a:r>
            <a:r>
              <a:rPr lang="es-MX" sz="1200" noProof="0" dirty="0">
                <a:latin typeface="Futura Lt BT" panose="020B0402020204020303"/>
              </a:rPr>
              <a:t>: Cálculo, timbrado, incidencias + atención directa + reportes mensuales.</a:t>
            </a:r>
          </a:p>
          <a:p>
            <a:r>
              <a:rPr lang="es-MX" sz="1200" b="1" noProof="0" dirty="0">
                <a:latin typeface="Futura Lt BT" panose="020B0402020204020303"/>
              </a:rPr>
              <a:t>Premium</a:t>
            </a:r>
            <a:r>
              <a:rPr lang="es-MX" sz="1200" noProof="0" dirty="0">
                <a:latin typeface="Futura Lt BT" panose="020B0402020204020303"/>
              </a:rPr>
              <a:t>: Todo lo anterior + integración con psicometría, clima laboral, soporte para IMSS/INFONAVIT</a:t>
            </a:r>
            <a:r>
              <a:rPr lang="es-MX" sz="1400" noProof="0" dirty="0"/>
              <a:t>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6D0A3CB-9CCB-FD56-3F90-6D84FA85A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19171"/>
              </p:ext>
            </p:extLst>
          </p:nvPr>
        </p:nvGraphicFramePr>
        <p:xfrm>
          <a:off x="3099007" y="1054909"/>
          <a:ext cx="4643668" cy="90742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817068">
                  <a:extLst>
                    <a:ext uri="{9D8B030D-6E8A-4147-A177-3AD203B41FA5}">
                      <a16:colId xmlns:a16="http://schemas.microsoft.com/office/drawing/2014/main" val="2572983999"/>
                    </a:ext>
                  </a:extLst>
                </a:gridCol>
                <a:gridCol w="1348162">
                  <a:extLst>
                    <a:ext uri="{9D8B030D-6E8A-4147-A177-3AD203B41FA5}">
                      <a16:colId xmlns:a16="http://schemas.microsoft.com/office/drawing/2014/main" val="3005357235"/>
                    </a:ext>
                  </a:extLst>
                </a:gridCol>
                <a:gridCol w="1116659">
                  <a:extLst>
                    <a:ext uri="{9D8B030D-6E8A-4147-A177-3AD203B41FA5}">
                      <a16:colId xmlns:a16="http://schemas.microsoft.com/office/drawing/2014/main" val="1326965783"/>
                    </a:ext>
                  </a:extLst>
                </a:gridCol>
                <a:gridCol w="1361779">
                  <a:extLst>
                    <a:ext uri="{9D8B030D-6E8A-4147-A177-3AD203B41FA5}">
                      <a16:colId xmlns:a16="http://schemas.microsoft.com/office/drawing/2014/main" val="2574379710"/>
                    </a:ext>
                  </a:extLst>
                </a:gridCol>
              </a:tblGrid>
              <a:tr h="609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Año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Facturación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Incremento (56%)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Meta</a:t>
                      </a: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44822625"/>
                  </a:ext>
                </a:extLst>
              </a:tr>
              <a:tr h="2977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       80,900.00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 45,304.00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     126,204.00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424341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18D632E-B7F3-88B9-D5FF-BA187EE41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436876"/>
              </p:ext>
            </p:extLst>
          </p:nvPr>
        </p:nvGraphicFramePr>
        <p:xfrm>
          <a:off x="4401416" y="2119981"/>
          <a:ext cx="5211613" cy="2743824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958813">
                  <a:extLst>
                    <a:ext uri="{9D8B030D-6E8A-4147-A177-3AD203B41FA5}">
                      <a16:colId xmlns:a16="http://schemas.microsoft.com/office/drawing/2014/main" val="701445944"/>
                    </a:ext>
                  </a:extLst>
                </a:gridCol>
                <a:gridCol w="1500079">
                  <a:extLst>
                    <a:ext uri="{9D8B030D-6E8A-4147-A177-3AD203B41FA5}">
                      <a16:colId xmlns:a16="http://schemas.microsoft.com/office/drawing/2014/main" val="2278152386"/>
                    </a:ext>
                  </a:extLst>
                </a:gridCol>
                <a:gridCol w="1237178">
                  <a:extLst>
                    <a:ext uri="{9D8B030D-6E8A-4147-A177-3AD203B41FA5}">
                      <a16:colId xmlns:a16="http://schemas.microsoft.com/office/drawing/2014/main" val="3790735061"/>
                    </a:ext>
                  </a:extLst>
                </a:gridCol>
                <a:gridCol w="1515543">
                  <a:extLst>
                    <a:ext uri="{9D8B030D-6E8A-4147-A177-3AD203B41FA5}">
                      <a16:colId xmlns:a16="http://schemas.microsoft.com/office/drawing/2014/main" val="3442397151"/>
                    </a:ext>
                  </a:extLst>
                </a:gridCol>
              </a:tblGrid>
              <a:tr h="3821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4065929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$ 90,000.00 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ABRIL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$ 73,000.00 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1230421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$ 77,000.00 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MAYO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$ 60,000.00 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0798509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$ 60,000.00 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JUNIO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$ 81,249.00 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8888929"/>
                  </a:ext>
                </a:extLst>
              </a:tr>
              <a:tr h="1910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1556568"/>
                  </a:ext>
                </a:extLst>
              </a:tr>
              <a:tr h="3582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$ 75,666.67 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$ 71,416.33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7123464"/>
                  </a:ext>
                </a:extLst>
              </a:tr>
              <a:tr h="1910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1999630"/>
                  </a:ext>
                </a:extLst>
              </a:tr>
              <a:tr h="1910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</a:p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60%</a:t>
                      </a:r>
                    </a:p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57%</a:t>
                      </a:r>
                    </a:p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4371547"/>
                  </a:ext>
                </a:extLst>
              </a:tr>
            </a:tbl>
          </a:graphicData>
        </a:graphic>
      </p:graphicFrame>
      <p:sp>
        <p:nvSpPr>
          <p:cNvPr id="14" name="Elipse 13">
            <a:extLst>
              <a:ext uri="{FF2B5EF4-FFF2-40B4-BE49-F238E27FC236}">
                <a16:creationId xmlns:a16="http://schemas.microsoft.com/office/drawing/2014/main" id="{01A490D3-6719-87CF-689E-EAFEC75443FD}"/>
              </a:ext>
            </a:extLst>
          </p:cNvPr>
          <p:cNvSpPr/>
          <p:nvPr/>
        </p:nvSpPr>
        <p:spPr>
          <a:xfrm>
            <a:off x="8286182" y="4275343"/>
            <a:ext cx="1129004" cy="51318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B07763A-C430-9D88-2B7F-02A06B6822D1}"/>
              </a:ext>
            </a:extLst>
          </p:cNvPr>
          <p:cNvSpPr txBox="1"/>
          <p:nvPr/>
        </p:nvSpPr>
        <p:spPr>
          <a:xfrm>
            <a:off x="8180130" y="6510776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870971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B0CBF-D497-21E1-0560-A1E023207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DC662DE1-B57A-C3E5-EBF0-45734233F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0352ECAB-D582-0C06-285E-9D82D7C07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15753"/>
              </p:ext>
            </p:extLst>
          </p:nvPr>
        </p:nvGraphicFramePr>
        <p:xfrm>
          <a:off x="2669459" y="1863214"/>
          <a:ext cx="9156291" cy="3017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16696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ES" sz="1600" dirty="0">
                          <a:latin typeface="Futura Lt BT" panose="020B0402020204020303" pitchFamily="34" charset="0"/>
                        </a:rPr>
                        <a:t>Desarrollar procedimiento y generar capacitaciones de uso de firmas digitales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Se empieza a desarrollar el procedimiento de buenas practicas de documentación definiendo objetivo y alcance.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Futura Lt BT" panose="020B0402020204020303" pitchFamily="34" charset="0"/>
                        </a:rPr>
                        <a:t>Llevar a cabo la etapa 2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Se digitalizaron las firmas con soporte 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8E532093-3A36-3C73-43C2-0CBB12289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E126444A-76D7-8090-73DA-DAC1465D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7698920-FC4E-020C-A6E4-92AB46B7CFFB}"/>
              </a:ext>
            </a:extLst>
          </p:cNvPr>
          <p:cNvSpPr/>
          <p:nvPr/>
        </p:nvSpPr>
        <p:spPr>
          <a:xfrm>
            <a:off x="5903582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5B673035-8C4F-1AA6-3087-CC2E24C301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CBEB0B-6BFB-09B3-FA81-7B6F5D2BB19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067323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FF6D82-5CED-D96E-CFFF-C7379C49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4282"/>
            <a:ext cx="12192000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6600" b="1" dirty="0">
                <a:solidFill>
                  <a:schemeClr val="accent1"/>
                </a:solidFill>
                <a:latin typeface="Futura Lt BT" panose="020B0402020204020303" pitchFamily="34" charset="0"/>
              </a:rPr>
              <a:t>TI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5" y="5484427"/>
            <a:ext cx="1368468" cy="12694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B99F859-8100-CF50-DF10-D5EBDBDA5CD9}"/>
              </a:ext>
            </a:extLst>
          </p:cNvPr>
          <p:cNvSpPr txBox="1"/>
          <p:nvPr/>
        </p:nvSpPr>
        <p:spPr>
          <a:xfrm>
            <a:off x="7948820" y="611914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1"/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750068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705B-65BF-A567-C97B-14CD836FE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80E9B6A2-8802-B333-6508-1BB8E236D4A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614E9C1-8DA9-4364-A8CF-0502E9CA0EFC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C5563CE-FDFD-2413-FD15-998F8450CDFB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36D8A9D-49E4-5276-BE11-FF41AC2F6044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ED0C24B-76A5-9771-4126-D56927EB7132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B9DCA4-405C-4685-14BB-654379E32735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9555242-867F-286E-33F1-45170E1242CD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A4D0CA68-A8FE-7F23-D616-8B4D2FD0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E6CFD9C-B5B6-2526-DD8C-079F206E6220}"/>
              </a:ext>
            </a:extLst>
          </p:cNvPr>
          <p:cNvSpPr txBox="1"/>
          <p:nvPr/>
        </p:nvSpPr>
        <p:spPr>
          <a:xfrm>
            <a:off x="2981023" y="52158"/>
            <a:ext cx="50175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/>
              </a:rPr>
              <a:t>Desarrollar al 100% una base de datos de Recursos Humanos para guardar información personal del staff de manera digital.</a:t>
            </a:r>
            <a:endParaRPr lang="es-ES" sz="2000" b="1" dirty="0">
              <a:latin typeface="Futura Lt BT" panose="020B0402020204020303"/>
            </a:endParaRPr>
          </a:p>
          <a:p>
            <a:pPr algn="just"/>
            <a:endParaRPr lang="es-ES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630C2C-024E-6264-7D89-12AAD588887D}"/>
              </a:ext>
            </a:extLst>
          </p:cNvPr>
          <p:cNvSpPr txBox="1"/>
          <p:nvPr/>
        </p:nvSpPr>
        <p:spPr>
          <a:xfrm>
            <a:off x="3248922" y="4786546"/>
            <a:ext cx="79216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Identificar información que se guardara de manera digital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Desarrollar CRUD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Implementar HTML como CSS para un mejor rendimiento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/>
          </a:p>
        </p:txBody>
      </p: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952A8E28-B4AA-CD5F-80C0-270549B6F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33826"/>
              </p:ext>
            </p:extLst>
          </p:nvPr>
        </p:nvGraphicFramePr>
        <p:xfrm>
          <a:off x="7998617" y="203096"/>
          <a:ext cx="4086265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948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336882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77885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415598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507952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Google Shape;922;p104">
            <a:extLst>
              <a:ext uri="{FF2B5EF4-FFF2-40B4-BE49-F238E27FC236}">
                <a16:creationId xmlns:a16="http://schemas.microsoft.com/office/drawing/2014/main" id="{CDE68812-6E7D-86B0-570B-904B2E6D0BFB}"/>
              </a:ext>
            </a:extLst>
          </p:cNvPr>
          <p:cNvSpPr/>
          <p:nvPr/>
        </p:nvSpPr>
        <p:spPr>
          <a:xfrm rot="5400000">
            <a:off x="4582949" y="1862843"/>
            <a:ext cx="1431679" cy="134743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4" name="Google Shape;931;p104">
            <a:extLst>
              <a:ext uri="{FF2B5EF4-FFF2-40B4-BE49-F238E27FC236}">
                <a16:creationId xmlns:a16="http://schemas.microsoft.com/office/drawing/2014/main" id="{EFC2A1EB-7558-F7E3-46D9-D207F08B2CA5}"/>
              </a:ext>
            </a:extLst>
          </p:cNvPr>
          <p:cNvSpPr txBox="1">
            <a:spLocks/>
          </p:cNvSpPr>
          <p:nvPr/>
        </p:nvSpPr>
        <p:spPr>
          <a:xfrm>
            <a:off x="4773928" y="2355904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90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5" name="Google Shape;934;p104">
            <a:extLst>
              <a:ext uri="{FF2B5EF4-FFF2-40B4-BE49-F238E27FC236}">
                <a16:creationId xmlns:a16="http://schemas.microsoft.com/office/drawing/2014/main" id="{4204F280-F210-010F-A002-29976CC13939}"/>
              </a:ext>
            </a:extLst>
          </p:cNvPr>
          <p:cNvSpPr txBox="1">
            <a:spLocks/>
          </p:cNvSpPr>
          <p:nvPr/>
        </p:nvSpPr>
        <p:spPr>
          <a:xfrm>
            <a:off x="5972505" y="2170344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1er. Trimestre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1B9BD44-34F0-2708-6E3B-6DB425EBDF8F}"/>
              </a:ext>
            </a:extLst>
          </p:cNvPr>
          <p:cNvSpPr txBox="1"/>
          <p:nvPr/>
        </p:nvSpPr>
        <p:spPr>
          <a:xfrm>
            <a:off x="8109315" y="6109985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14" name="Lágrima 13">
            <a:extLst>
              <a:ext uri="{FF2B5EF4-FFF2-40B4-BE49-F238E27FC236}">
                <a16:creationId xmlns:a16="http://schemas.microsoft.com/office/drawing/2014/main" id="{DCE73480-CF02-BA30-39FD-A7B39D141BAC}"/>
              </a:ext>
            </a:extLst>
          </p:cNvPr>
          <p:cNvSpPr/>
          <p:nvPr/>
        </p:nvSpPr>
        <p:spPr>
          <a:xfrm>
            <a:off x="8159401" y="1893322"/>
            <a:ext cx="3044206" cy="2675965"/>
          </a:xfrm>
          <a:prstGeom prst="teardro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SE SUSTITUYE</a:t>
            </a:r>
            <a:endParaRPr lang="es-419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88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89A16-D0AD-D36E-F76A-B6FDF32DF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666B7E5E-016B-22D5-0C65-7E55DB06B860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E31586-3704-ADD6-3B0F-6642093F7F26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7B31B71-3D38-1F8D-1F75-963D61A41964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368BD6-B9D2-2ACD-F297-C95024364399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6BE0A2B-76B8-C51A-1ED0-C236B2232A94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B560FA-FE76-E2D3-2677-DE6F3726273C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8E1E47D-B528-10D0-CAAB-FB1181654CB4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02509285-D6DE-081A-8BBC-3A575B154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F45B37-5674-7632-E5FF-3B145CBEF684}"/>
              </a:ext>
            </a:extLst>
          </p:cNvPr>
          <p:cNvSpPr txBox="1"/>
          <p:nvPr/>
        </p:nvSpPr>
        <p:spPr>
          <a:xfrm>
            <a:off x="2914960" y="79133"/>
            <a:ext cx="50175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/>
              </a:rPr>
              <a:t>Desarrollar un sistema para recursos humanos de auto generación de formatos, siguiendo la metodología SPIRAL, Fase 1 de 3: Recolección de Requisitos y Análisis de Viabilidad.</a:t>
            </a:r>
            <a:endParaRPr lang="es-ES" sz="2000" b="1" dirty="0">
              <a:latin typeface="Futura Lt BT" panose="020B0402020204020303"/>
            </a:endParaRPr>
          </a:p>
          <a:p>
            <a:pPr algn="just"/>
            <a:endParaRPr lang="es-ES" b="1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2E89030-012A-D2B1-753A-763BA4BDF815}"/>
              </a:ext>
            </a:extLst>
          </p:cNvPr>
          <p:cNvSpPr txBox="1"/>
          <p:nvPr/>
        </p:nvSpPr>
        <p:spPr>
          <a:xfrm>
            <a:off x="3195134" y="4792651"/>
            <a:ext cx="792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Identificar información relevante y detallada para proyecto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Análisis de la información y atención a la necesidad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Desarrollo del primer modelo de la plataforma.</a:t>
            </a:r>
          </a:p>
        </p:txBody>
      </p: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160B8C00-FE7C-E6D9-3B48-4C91BB734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82831"/>
              </p:ext>
            </p:extLst>
          </p:nvPr>
        </p:nvGraphicFramePr>
        <p:xfrm>
          <a:off x="7998617" y="203096"/>
          <a:ext cx="4086265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948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336882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77885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415598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507952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3" name="Google Shape;922;p104">
            <a:extLst>
              <a:ext uri="{FF2B5EF4-FFF2-40B4-BE49-F238E27FC236}">
                <a16:creationId xmlns:a16="http://schemas.microsoft.com/office/drawing/2014/main" id="{9A0EC45F-F5FF-D6CE-2632-B049E35015D1}"/>
              </a:ext>
            </a:extLst>
          </p:cNvPr>
          <p:cNvSpPr/>
          <p:nvPr/>
        </p:nvSpPr>
        <p:spPr>
          <a:xfrm rot="5400000">
            <a:off x="4117461" y="2285988"/>
            <a:ext cx="1431679" cy="134743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4" name="Google Shape;931;p104">
            <a:extLst>
              <a:ext uri="{FF2B5EF4-FFF2-40B4-BE49-F238E27FC236}">
                <a16:creationId xmlns:a16="http://schemas.microsoft.com/office/drawing/2014/main" id="{8681C3EC-9C48-BD23-70B0-1C03E8FE2CF6}"/>
              </a:ext>
            </a:extLst>
          </p:cNvPr>
          <p:cNvSpPr txBox="1">
            <a:spLocks/>
          </p:cNvSpPr>
          <p:nvPr/>
        </p:nvSpPr>
        <p:spPr>
          <a:xfrm>
            <a:off x="4308440" y="2779049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95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5" name="Google Shape;934;p104">
            <a:extLst>
              <a:ext uri="{FF2B5EF4-FFF2-40B4-BE49-F238E27FC236}">
                <a16:creationId xmlns:a16="http://schemas.microsoft.com/office/drawing/2014/main" id="{E9B350F3-88F7-16A7-CAC0-1584D1C0B000}"/>
              </a:ext>
            </a:extLst>
          </p:cNvPr>
          <p:cNvSpPr txBox="1">
            <a:spLocks/>
          </p:cNvSpPr>
          <p:nvPr/>
        </p:nvSpPr>
        <p:spPr>
          <a:xfrm>
            <a:off x="5507017" y="2593489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2° Trimestre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8ADD581-6A8C-4AA5-F9E9-08B61F46838E}"/>
              </a:ext>
            </a:extLst>
          </p:cNvPr>
          <p:cNvSpPr txBox="1"/>
          <p:nvPr/>
        </p:nvSpPr>
        <p:spPr>
          <a:xfrm>
            <a:off x="8109315" y="6109985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195583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80D8572-A3A9-1A30-0EE8-9BB1237DC4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524954"/>
              </p:ext>
            </p:extLst>
          </p:nvPr>
        </p:nvGraphicFramePr>
        <p:xfrm>
          <a:off x="1402976" y="403412"/>
          <a:ext cx="9386048" cy="4687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6512">
                  <a:extLst>
                    <a:ext uri="{9D8B030D-6E8A-4147-A177-3AD203B41FA5}">
                      <a16:colId xmlns:a16="http://schemas.microsoft.com/office/drawing/2014/main" val="1370967278"/>
                    </a:ext>
                  </a:extLst>
                </a:gridCol>
                <a:gridCol w="2346512">
                  <a:extLst>
                    <a:ext uri="{9D8B030D-6E8A-4147-A177-3AD203B41FA5}">
                      <a16:colId xmlns:a16="http://schemas.microsoft.com/office/drawing/2014/main" val="1851315766"/>
                    </a:ext>
                  </a:extLst>
                </a:gridCol>
                <a:gridCol w="2346512">
                  <a:extLst>
                    <a:ext uri="{9D8B030D-6E8A-4147-A177-3AD203B41FA5}">
                      <a16:colId xmlns:a16="http://schemas.microsoft.com/office/drawing/2014/main" val="1931393855"/>
                    </a:ext>
                  </a:extLst>
                </a:gridCol>
                <a:gridCol w="2346512">
                  <a:extLst>
                    <a:ext uri="{9D8B030D-6E8A-4147-A177-3AD203B41FA5}">
                      <a16:colId xmlns:a16="http://schemas.microsoft.com/office/drawing/2014/main" val="78077954"/>
                    </a:ext>
                  </a:extLst>
                </a:gridCol>
              </a:tblGrid>
              <a:tr h="32638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Actividad / Entregable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Peso (%)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Estado Actual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Avance (%)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extLst>
                  <a:ext uri="{0D108BD9-81ED-4DB2-BD59-A6C34878D82A}">
                    <a16:rowId xmlns:a16="http://schemas.microsoft.com/office/drawing/2014/main" val="3296564733"/>
                  </a:ext>
                </a:extLst>
              </a:tr>
              <a:tr h="1142361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Reunión inicial con RRHH para detección de necesidades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20%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Realizada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20%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extLst>
                  <a:ext uri="{0D108BD9-81ED-4DB2-BD59-A6C34878D82A}">
                    <a16:rowId xmlns:a16="http://schemas.microsoft.com/office/drawing/2014/main" val="1736092207"/>
                  </a:ext>
                </a:extLst>
              </a:tr>
              <a:tr h="65277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Levantamiento de requisitos funcionales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20%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En proceso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15%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extLst>
                  <a:ext uri="{0D108BD9-81ED-4DB2-BD59-A6C34878D82A}">
                    <a16:rowId xmlns:a16="http://schemas.microsoft.com/office/drawing/2014/main" val="2863142363"/>
                  </a:ext>
                </a:extLst>
              </a:tr>
              <a:tr h="97916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Requisitos no funcionales (seguridad, rendimiento, etc.)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20%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ealizada</a:t>
                      </a: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20%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extLst>
                  <a:ext uri="{0D108BD9-81ED-4DB2-BD59-A6C34878D82A}">
                    <a16:rowId xmlns:a16="http://schemas.microsoft.com/office/drawing/2014/main" val="2791124774"/>
                  </a:ext>
                </a:extLst>
              </a:tr>
              <a:tr h="65277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Análisis de viabilidad técnica y económica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25%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ealizada</a:t>
                      </a: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25%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extLst>
                  <a:ext uri="{0D108BD9-81ED-4DB2-BD59-A6C34878D82A}">
                    <a16:rowId xmlns:a16="http://schemas.microsoft.com/office/drawing/2014/main" val="882558376"/>
                  </a:ext>
                </a:extLst>
              </a:tr>
              <a:tr h="65277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Desarrollo del primer modelo de la plataforma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15%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Realizada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15%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extLst>
                  <a:ext uri="{0D108BD9-81ED-4DB2-BD59-A6C34878D82A}">
                    <a16:rowId xmlns:a16="http://schemas.microsoft.com/office/drawing/2014/main" val="1419988110"/>
                  </a:ext>
                </a:extLst>
              </a:tr>
              <a:tr h="1631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Total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100%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—</a:t>
                      </a:r>
                      <a:endParaRPr lang="es-419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800" u="none" strike="noStrike" dirty="0">
                          <a:effectLst/>
                        </a:rPr>
                        <a:t>95%</a:t>
                      </a:r>
                      <a:endParaRPr lang="es-419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9" marR="6799" marT="6799" marB="0" anchor="ctr"/>
                </a:tc>
                <a:extLst>
                  <a:ext uri="{0D108BD9-81ED-4DB2-BD59-A6C34878D82A}">
                    <a16:rowId xmlns:a16="http://schemas.microsoft.com/office/drawing/2014/main" val="353986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914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DDE7E620-9CC2-7522-81ED-DA4E7E47B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4F4AA9A0-C547-5D3A-6776-A8C346E1D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103239" y="744791"/>
            <a:ext cx="2580326" cy="3238397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:a16="http://schemas.microsoft.com/office/drawing/2014/main" id="{6A05F603-63B8-ABE1-2EAD-958A9E3C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220157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A258885-9E87-EBAB-3673-599202B934CB}"/>
              </a:ext>
            </a:extLst>
          </p:cNvPr>
          <p:cNvSpPr/>
          <p:nvPr/>
        </p:nvSpPr>
        <p:spPr>
          <a:xfrm>
            <a:off x="5799391" y="350873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5" name="Imagen 14" descr="Imagen que contiene Icono&#10;&#10;Descripción generada automáticamente">
            <a:extLst>
              <a:ext uri="{FF2B5EF4-FFF2-40B4-BE49-F238E27FC236}">
                <a16:creationId xmlns:a16="http://schemas.microsoft.com/office/drawing/2014/main" id="{537606EF-A8F5-D2EE-6258-DE316E474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graphicFrame>
        <p:nvGraphicFramePr>
          <p:cNvPr id="16" name="Tabla 8">
            <a:extLst>
              <a:ext uri="{FF2B5EF4-FFF2-40B4-BE49-F238E27FC236}">
                <a16:creationId xmlns:a16="http://schemas.microsoft.com/office/drawing/2014/main" id="{B6F67154-2125-E6F6-45AC-31C91B8A0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64856"/>
              </p:ext>
            </p:extLst>
          </p:nvPr>
        </p:nvGraphicFramePr>
        <p:xfrm>
          <a:off x="2941983" y="1689527"/>
          <a:ext cx="8293697" cy="34738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99182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969463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29250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434987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647297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Futura Lt BT" panose="020B0402020204020303"/>
                          <a:ea typeface="+mn-ea"/>
                          <a:cs typeface="Arial" panose="020B0604020202020204" pitchFamily="34" charset="0"/>
                        </a:rPr>
                        <a:t>Entrevista con el equipo de RRHH para revisar necesidades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/>
                          <a:cs typeface="Arial" panose="020B0604020202020204" pitchFamily="34" charset="0"/>
                        </a:rPr>
                        <a:t>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Futura Lt BT" panose="020B0402020204020303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5685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Arial" panose="020B0604020202020204" pitchFamily="34" charset="0"/>
                        </a:rPr>
                        <a:t>Análisis de la factibilidad y alcance hipotético de la plataforma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Arial" panose="020B0604020202020204" pitchFamily="34" charset="0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Futura Lt BT" panose="020B040202020402030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5685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Arial" panose="020B0604020202020204" pitchFamily="34" charset="0"/>
                        </a:rPr>
                        <a:t>Modelado de la funcionalidad.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="1" kern="1200" noProof="0" dirty="0">
                          <a:solidFill>
                            <a:srgbClr val="FFC000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Futura Lt BT" panose="020B0402020204020303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FB73BB6-E4D3-5DBB-D3AA-CD61BA2A3A92}"/>
              </a:ext>
            </a:extLst>
          </p:cNvPr>
          <p:cNvSpPr txBox="1"/>
          <p:nvPr/>
        </p:nvSpPr>
        <p:spPr>
          <a:xfrm>
            <a:off x="8008454" y="6101133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556359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A44F3A-902B-FF02-1BD4-9206FC42DA1B}"/>
              </a:ext>
            </a:extLst>
          </p:cNvPr>
          <p:cNvSpPr txBox="1"/>
          <p:nvPr/>
        </p:nvSpPr>
        <p:spPr>
          <a:xfrm>
            <a:off x="7928941" y="592789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1"/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1DE1E69-F165-CEC3-20A0-5B8A2B033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187" y="681037"/>
            <a:ext cx="7819626" cy="5616194"/>
          </a:xfrm>
        </p:spPr>
      </p:pic>
    </p:spTree>
    <p:extLst>
      <p:ext uri="{BB962C8B-B14F-4D97-AF65-F5344CB8AC3E}">
        <p14:creationId xmlns:p14="http://schemas.microsoft.com/office/powerpoint/2010/main" val="600675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19556-CCC0-4BC8-A6B1-4421081A7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o 33">
            <a:extLst>
              <a:ext uri="{FF2B5EF4-FFF2-40B4-BE49-F238E27FC236}">
                <a16:creationId xmlns:a16="http://schemas.microsoft.com/office/drawing/2014/main" id="{B9F00E06-78C6-0781-5C4B-722B5FBE2831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7166195-164E-B8EB-EE89-DDB0E9215A6D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56FADC40-AA80-C70F-7FD6-B09A3CFC054A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8A185BA-DDA0-AB3D-B52A-650D2AC0C4E6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3ACCF8D-B4BA-EF61-454C-33DB8A36A99B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CA77D91-482D-65D0-36AD-ABE281E067E5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CF08516-5443-C19E-2DCD-92EC3BC53112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1A32F85D-5C13-F8C1-79FB-497C3D818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4AB8B056-228A-19FB-001A-BB7C4358BC61}"/>
              </a:ext>
            </a:extLst>
          </p:cNvPr>
          <p:cNvSpPr txBox="1"/>
          <p:nvPr/>
        </p:nvSpPr>
        <p:spPr>
          <a:xfrm>
            <a:off x="2980000" y="227201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/>
              </a:rPr>
              <a:t>Desarrollar al 100% una base de datos interactiva de transporte para generar reportes.</a:t>
            </a:r>
            <a:endParaRPr lang="es-ES" sz="2000" b="1" dirty="0">
              <a:latin typeface="Futura Lt BT" panose="020B0402020204020303"/>
            </a:endParaRPr>
          </a:p>
        </p:txBody>
      </p:sp>
      <p:graphicFrame>
        <p:nvGraphicFramePr>
          <p:cNvPr id="45" name="Tabla 15">
            <a:extLst>
              <a:ext uri="{FF2B5EF4-FFF2-40B4-BE49-F238E27FC236}">
                <a16:creationId xmlns:a16="http://schemas.microsoft.com/office/drawing/2014/main" id="{DDBB2D89-9056-91AF-C44F-7CF13F064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36798"/>
              </p:ext>
            </p:extLst>
          </p:nvPr>
        </p:nvGraphicFramePr>
        <p:xfrm>
          <a:off x="8212160" y="121953"/>
          <a:ext cx="3877354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034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68534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53453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9435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81983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Cumple  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" name="Google Shape;922;p104">
            <a:extLst>
              <a:ext uri="{FF2B5EF4-FFF2-40B4-BE49-F238E27FC236}">
                <a16:creationId xmlns:a16="http://schemas.microsoft.com/office/drawing/2014/main" id="{150ED353-6F3B-96D6-0DB4-CBB2C1ACDE72}"/>
              </a:ext>
            </a:extLst>
          </p:cNvPr>
          <p:cNvSpPr/>
          <p:nvPr/>
        </p:nvSpPr>
        <p:spPr>
          <a:xfrm rot="5400000">
            <a:off x="3777184" y="1550114"/>
            <a:ext cx="1431679" cy="134743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3" name="Google Shape;931;p104">
            <a:extLst>
              <a:ext uri="{FF2B5EF4-FFF2-40B4-BE49-F238E27FC236}">
                <a16:creationId xmlns:a16="http://schemas.microsoft.com/office/drawing/2014/main" id="{D9F33960-5152-37C9-3E34-0736D7E29907}"/>
              </a:ext>
            </a:extLst>
          </p:cNvPr>
          <p:cNvSpPr txBox="1">
            <a:spLocks/>
          </p:cNvSpPr>
          <p:nvPr/>
        </p:nvSpPr>
        <p:spPr>
          <a:xfrm>
            <a:off x="3819307" y="2071454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100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4" name="Google Shape;934;p104">
            <a:extLst>
              <a:ext uri="{FF2B5EF4-FFF2-40B4-BE49-F238E27FC236}">
                <a16:creationId xmlns:a16="http://schemas.microsoft.com/office/drawing/2014/main" id="{D102C8F6-2DCC-D4E3-F3D4-70028940430B}"/>
              </a:ext>
            </a:extLst>
          </p:cNvPr>
          <p:cNvSpPr txBox="1">
            <a:spLocks/>
          </p:cNvSpPr>
          <p:nvPr/>
        </p:nvSpPr>
        <p:spPr>
          <a:xfrm>
            <a:off x="5166740" y="1857615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1er. Trimestre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27C09B-B5BB-DE04-2296-C3E0082FF3A4}"/>
              </a:ext>
            </a:extLst>
          </p:cNvPr>
          <p:cNvSpPr txBox="1"/>
          <p:nvPr/>
        </p:nvSpPr>
        <p:spPr>
          <a:xfrm>
            <a:off x="3248922" y="4786546"/>
            <a:ext cx="79216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Identificar procesos de Transporte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Desarrollar Base de datos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Implementar HTML como CSS para un mejor rendimiento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744164-D601-E366-9BDF-51F5C4466213}"/>
              </a:ext>
            </a:extLst>
          </p:cNvPr>
          <p:cNvSpPr txBox="1"/>
          <p:nvPr/>
        </p:nvSpPr>
        <p:spPr>
          <a:xfrm>
            <a:off x="7997593" y="6109985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18A549E9-F03A-AD88-5446-BF394E1FE81E}"/>
              </a:ext>
            </a:extLst>
          </p:cNvPr>
          <p:cNvSpPr/>
          <p:nvPr/>
        </p:nvSpPr>
        <p:spPr>
          <a:xfrm>
            <a:off x="8159401" y="1893322"/>
            <a:ext cx="3044206" cy="2675965"/>
          </a:xfrm>
          <a:prstGeom prst="teardro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SE SUSTITUYE</a:t>
            </a:r>
            <a:endParaRPr lang="es-419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36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4BD37-8F1B-93DA-0DBA-B920CDEC4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o 33">
            <a:extLst>
              <a:ext uri="{FF2B5EF4-FFF2-40B4-BE49-F238E27FC236}">
                <a16:creationId xmlns:a16="http://schemas.microsoft.com/office/drawing/2014/main" id="{F7C02756-811B-DAF9-0F65-0D27FD8B0834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18004C7-2C05-7A63-74E9-58EA4432DA09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475B290C-E8F2-7B23-5382-9B0CBC734E08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5B82B63-9A43-B9B3-7820-1EBF2C77E084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F9D58F83-F8B6-C7C5-D893-93E0A9242E94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F53D151-323D-9D44-BB0A-A682ADCFCAF2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617C84A7-7B0F-A744-FEAB-A3731621EAD2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AA9615A6-1734-2DDC-C278-49A9DE446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4A98E8DA-617D-650B-3191-3B88CA350086}"/>
              </a:ext>
            </a:extLst>
          </p:cNvPr>
          <p:cNvSpPr txBox="1"/>
          <p:nvPr/>
        </p:nvSpPr>
        <p:spPr>
          <a:xfrm>
            <a:off x="2980000" y="227201"/>
            <a:ext cx="5017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/>
              </a:rPr>
              <a:t>Atender los requisitos funcionales que el área de transporte solicitó: El área de finanzas puede ver el combustible solicitado y el que se está por solicitar. </a:t>
            </a:r>
            <a:endParaRPr lang="es-ES" sz="2000" b="1" dirty="0">
              <a:latin typeface="Futura Lt BT" panose="020B0402020204020303"/>
            </a:endParaRPr>
          </a:p>
        </p:txBody>
      </p:sp>
      <p:graphicFrame>
        <p:nvGraphicFramePr>
          <p:cNvPr id="45" name="Tabla 15">
            <a:extLst>
              <a:ext uri="{FF2B5EF4-FFF2-40B4-BE49-F238E27FC236}">
                <a16:creationId xmlns:a16="http://schemas.microsoft.com/office/drawing/2014/main" id="{26D8289E-E738-547F-C5BF-E1A2E1E9C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251803"/>
              </p:ext>
            </p:extLst>
          </p:nvPr>
        </p:nvGraphicFramePr>
        <p:xfrm>
          <a:off x="8095129" y="121953"/>
          <a:ext cx="3994385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639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306822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67140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406253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96531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  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" name="Google Shape;922;p104">
            <a:extLst>
              <a:ext uri="{FF2B5EF4-FFF2-40B4-BE49-F238E27FC236}">
                <a16:creationId xmlns:a16="http://schemas.microsoft.com/office/drawing/2014/main" id="{7BA0A5CA-6AB2-DD02-A162-7405D39A40B0}"/>
              </a:ext>
            </a:extLst>
          </p:cNvPr>
          <p:cNvSpPr/>
          <p:nvPr/>
        </p:nvSpPr>
        <p:spPr>
          <a:xfrm rot="5400000">
            <a:off x="3777184" y="2310365"/>
            <a:ext cx="1431679" cy="134743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3" name="Google Shape;931;p104">
            <a:extLst>
              <a:ext uri="{FF2B5EF4-FFF2-40B4-BE49-F238E27FC236}">
                <a16:creationId xmlns:a16="http://schemas.microsoft.com/office/drawing/2014/main" id="{5D08BDDB-DC65-F66B-A054-13EA95EFAE9F}"/>
              </a:ext>
            </a:extLst>
          </p:cNvPr>
          <p:cNvSpPr txBox="1">
            <a:spLocks/>
          </p:cNvSpPr>
          <p:nvPr/>
        </p:nvSpPr>
        <p:spPr>
          <a:xfrm>
            <a:off x="3819307" y="2757069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45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4" name="Google Shape;934;p104">
            <a:extLst>
              <a:ext uri="{FF2B5EF4-FFF2-40B4-BE49-F238E27FC236}">
                <a16:creationId xmlns:a16="http://schemas.microsoft.com/office/drawing/2014/main" id="{4DF5C94E-2D53-5787-CED3-6DE6E28F80BE}"/>
              </a:ext>
            </a:extLst>
          </p:cNvPr>
          <p:cNvSpPr txBox="1">
            <a:spLocks/>
          </p:cNvSpPr>
          <p:nvPr/>
        </p:nvSpPr>
        <p:spPr>
          <a:xfrm>
            <a:off x="5263894" y="2622002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2°. Trimestre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4BF708-58BF-8506-16AD-34B75AD1BACE}"/>
              </a:ext>
            </a:extLst>
          </p:cNvPr>
          <p:cNvSpPr txBox="1"/>
          <p:nvPr/>
        </p:nvSpPr>
        <p:spPr>
          <a:xfrm>
            <a:off x="3143250" y="4525555"/>
            <a:ext cx="79216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Identificar proceso encargado de la consulta de los combustibles de Transporte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419" sz="1600" dirty="0">
                <a:latin typeface="Futura Lt BT" panose="020B0402020204020303"/>
              </a:rPr>
              <a:t>Crear el frontend (HTML/JS) con filtros, tablas u otra herramienta de visualización.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Implementar HTML como CSS para un mejor rendimiento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0D74D4C-64E0-5A09-1962-48512B202C06}"/>
              </a:ext>
            </a:extLst>
          </p:cNvPr>
          <p:cNvSpPr txBox="1"/>
          <p:nvPr/>
        </p:nvSpPr>
        <p:spPr>
          <a:xfrm>
            <a:off x="8095129" y="6109985"/>
            <a:ext cx="6024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936665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2E94E138-7C3F-E462-030D-0A7FEB193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727839"/>
              </p:ext>
            </p:extLst>
          </p:nvPr>
        </p:nvGraphicFramePr>
        <p:xfrm>
          <a:off x="1066800" y="336176"/>
          <a:ext cx="10058400" cy="4985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72513745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1440095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0485673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190037027"/>
                    </a:ext>
                  </a:extLst>
                </a:gridCol>
              </a:tblGrid>
              <a:tr h="2649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Actividad / Entregable</a:t>
                      </a:r>
                      <a:endParaRPr lang="es-419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Peso (%)</a:t>
                      </a:r>
                      <a:endParaRPr lang="es-419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Estado Actual</a:t>
                      </a:r>
                      <a:endParaRPr lang="es-419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Avance (%)</a:t>
                      </a:r>
                      <a:endParaRPr lang="es-419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extLst>
                  <a:ext uri="{0D108BD9-81ED-4DB2-BD59-A6C34878D82A}">
                    <a16:rowId xmlns:a16="http://schemas.microsoft.com/office/drawing/2014/main" val="4116498120"/>
                  </a:ext>
                </a:extLst>
              </a:tr>
              <a:tr h="785073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Reunión con transporte para definir lógica del requerimiento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20%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Realizada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20%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extLst>
                  <a:ext uri="{0D108BD9-81ED-4DB2-BD59-A6C34878D82A}">
                    <a16:rowId xmlns:a16="http://schemas.microsoft.com/office/drawing/2014/main" val="522269007"/>
                  </a:ext>
                </a:extLst>
              </a:tr>
              <a:tr h="785073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Análisis funcional y definición de los datos clave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10%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Realizada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10%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extLst>
                  <a:ext uri="{0D108BD9-81ED-4DB2-BD59-A6C34878D82A}">
                    <a16:rowId xmlns:a16="http://schemas.microsoft.com/office/drawing/2014/main" val="2712647398"/>
                  </a:ext>
                </a:extLst>
              </a:tr>
              <a:tr h="52502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Diseño del módulo de visualización (prototipo)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15%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En proceso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10%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extLst>
                  <a:ext uri="{0D108BD9-81ED-4DB2-BD59-A6C34878D82A}">
                    <a16:rowId xmlns:a16="http://schemas.microsoft.com/office/drawing/2014/main" val="1783663608"/>
                  </a:ext>
                </a:extLst>
              </a:tr>
              <a:tr h="785073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Implementación de la vista en el sistema (HTML + backend)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25%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No iniciada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0%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extLst>
                  <a:ext uri="{0D108BD9-81ED-4DB2-BD59-A6C34878D82A}">
                    <a16:rowId xmlns:a16="http://schemas.microsoft.com/office/drawing/2014/main" val="422466378"/>
                  </a:ext>
                </a:extLst>
              </a:tr>
              <a:tr h="52502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Pruebas de validación con finanzas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15%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No iniciada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0%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extLst>
                  <a:ext uri="{0D108BD9-81ED-4DB2-BD59-A6C34878D82A}">
                    <a16:rowId xmlns:a16="http://schemas.microsoft.com/office/drawing/2014/main" val="1538559763"/>
                  </a:ext>
                </a:extLst>
              </a:tr>
              <a:tr h="52502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Documentación técnica y funcional del módulo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10%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En proceso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5%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extLst>
                  <a:ext uri="{0D108BD9-81ED-4DB2-BD59-A6C34878D82A}">
                    <a16:rowId xmlns:a16="http://schemas.microsoft.com/office/drawing/2014/main" val="2012173024"/>
                  </a:ext>
                </a:extLst>
              </a:tr>
              <a:tr h="525027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Ajustes finales y entrega de funcionalidad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5%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No iniciada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0%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extLst>
                  <a:ext uri="{0D108BD9-81ED-4DB2-BD59-A6C34878D82A}">
                    <a16:rowId xmlns:a16="http://schemas.microsoft.com/office/drawing/2014/main" val="3258158080"/>
                  </a:ext>
                </a:extLst>
              </a:tr>
              <a:tr h="2649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Total</a:t>
                      </a:r>
                      <a:endParaRPr lang="es-419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100%</a:t>
                      </a:r>
                      <a:endParaRPr lang="es-419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—</a:t>
                      </a:r>
                      <a:endParaRPr lang="es-419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600" u="none" strike="noStrike" dirty="0">
                          <a:effectLst/>
                        </a:rPr>
                        <a:t>45%</a:t>
                      </a:r>
                      <a:endParaRPr lang="es-419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extLst>
                  <a:ext uri="{0D108BD9-81ED-4DB2-BD59-A6C34878D82A}">
                    <a16:rowId xmlns:a16="http://schemas.microsoft.com/office/drawing/2014/main" val="3079979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83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AD8A6-A088-6257-0316-D7593BDFC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CACC804-CA16-4263-4478-F717B1DE3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01112685-5E8F-2669-423B-C7DA6510D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272786" y="1621717"/>
            <a:ext cx="2057459" cy="2582180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5B495F46-254F-7826-E3E9-5267A1E8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3" y="146204"/>
            <a:ext cx="8554064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EFECTIVIDAD </a:t>
            </a: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del Plan de Acción:</a:t>
            </a:r>
            <a:b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</a:br>
            <a:r>
              <a:rPr lang="es-MX" sz="2800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6EC77E8-5542-B373-9934-E9CDB3D21918}"/>
              </a:ext>
            </a:extLst>
          </p:cNvPr>
          <p:cNvSpPr/>
          <p:nvPr/>
        </p:nvSpPr>
        <p:spPr>
          <a:xfrm flipH="1">
            <a:off x="4447427" y="156061"/>
            <a:ext cx="82516" cy="825857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3A29AFCC-9575-6F4A-CDB5-A1CCFFF44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2913594" y="175913"/>
            <a:ext cx="1422432" cy="846617"/>
          </a:xfrm>
          <a:prstGeom prst="rect">
            <a:avLst/>
          </a:prstGeom>
        </p:spPr>
      </p:pic>
      <p:graphicFrame>
        <p:nvGraphicFramePr>
          <p:cNvPr id="2" name="Tabla 8">
            <a:extLst>
              <a:ext uri="{FF2B5EF4-FFF2-40B4-BE49-F238E27FC236}">
                <a16:creationId xmlns:a16="http://schemas.microsoft.com/office/drawing/2014/main" id="{BA5D5FA8-F777-8928-C269-54496BF17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80493"/>
              </p:ext>
            </p:extLst>
          </p:nvPr>
        </p:nvGraphicFramePr>
        <p:xfrm>
          <a:off x="2330245" y="1388613"/>
          <a:ext cx="8916627" cy="3657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39549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805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4196552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892769"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Actividad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noProof="0" dirty="0">
                          <a:solidFill>
                            <a:srgbClr val="002060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Desarrollo de campañas promocionales de servicio especifico de administración de nómina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  <a:p>
                      <a:pPr algn="ctr"/>
                      <a:endParaRPr lang="es-MX" sz="16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No se cumple con la actividad, ya  que no se concreto ningún cierre de venta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Prospección con clientes no activos de Q.S.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kern="1200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  <a:p>
                      <a:pPr algn="ctr"/>
                      <a:endParaRPr lang="es-MX" sz="1600" noProof="0" dirty="0">
                        <a:latin typeface="Futura Lt BT" panose="020B04020202040203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Tendencia negativa, no se recuperaron clientes con servicios inactivos de psicometría </a:t>
                      </a:r>
                      <a:endParaRPr lang="es-MX" sz="1600" b="1" noProof="0" dirty="0">
                        <a:solidFill>
                          <a:schemeClr val="tx1"/>
                        </a:solidFill>
                        <a:latin typeface="Futura Lt BT" panose="020B04020202040203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Promoción en Marketing Web.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1" kern="1200" noProof="0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  <a:p>
                      <a:pPr algn="ctr"/>
                      <a:endParaRPr lang="es-MX" sz="1600" b="1" kern="1200" noProof="0" dirty="0">
                        <a:solidFill>
                          <a:srgbClr val="FF0000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>
                          <a:solidFill>
                            <a:schemeClr val="tx1"/>
                          </a:solidFill>
                          <a:latin typeface="Futura Lt BT" panose="020B0402020204020303"/>
                        </a:rPr>
                        <a:t>Tendencia negativa, se ha solicitado cotizaciones pero no se han concretado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2789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5DC962D-6D3F-BF84-4DD4-169E9204AA01}"/>
              </a:ext>
            </a:extLst>
          </p:cNvPr>
          <p:cNvSpPr txBox="1"/>
          <p:nvPr/>
        </p:nvSpPr>
        <p:spPr>
          <a:xfrm>
            <a:off x="2210976" y="5089130"/>
            <a:ext cx="8054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noProof="0" dirty="0">
                <a:latin typeface="Futura Lt BT" panose="020B0402020204020303"/>
              </a:rPr>
              <a:t>Nota: </a:t>
            </a:r>
            <a:r>
              <a:rPr lang="es-MX" noProof="0" dirty="0">
                <a:latin typeface="Futura Lt BT" panose="020B0402020204020303"/>
              </a:rPr>
              <a:t>A través del proceso de referidos se logra la incorporación del </a:t>
            </a:r>
            <a:r>
              <a:rPr lang="es-MX" b="1" noProof="0" dirty="0">
                <a:latin typeface="Futura Lt BT" panose="020B0402020204020303"/>
              </a:rPr>
              <a:t>Click Efficiency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74D23E-97DB-9D6B-58DD-E03BA3BD0629}"/>
              </a:ext>
            </a:extLst>
          </p:cNvPr>
          <p:cNvSpPr txBox="1"/>
          <p:nvPr/>
        </p:nvSpPr>
        <p:spPr>
          <a:xfrm>
            <a:off x="8147602" y="652713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35298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DDE7E620-9CC2-7522-81ED-DA4E7E47B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4F4AA9A0-C547-5D3A-6776-A8C346E1D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103239" y="744791"/>
            <a:ext cx="2336739" cy="2932687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:a16="http://schemas.microsoft.com/office/drawing/2014/main" id="{6A05F603-63B8-ABE1-2EAD-958A9E3C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220157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A258885-9E87-EBAB-3673-599202B934CB}"/>
              </a:ext>
            </a:extLst>
          </p:cNvPr>
          <p:cNvSpPr/>
          <p:nvPr/>
        </p:nvSpPr>
        <p:spPr>
          <a:xfrm>
            <a:off x="5860080" y="350873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5" name="Imagen 14" descr="Imagen que contiene Icono&#10;&#10;Descripción generada automáticamente">
            <a:extLst>
              <a:ext uri="{FF2B5EF4-FFF2-40B4-BE49-F238E27FC236}">
                <a16:creationId xmlns:a16="http://schemas.microsoft.com/office/drawing/2014/main" id="{537606EF-A8F5-D2EE-6258-DE316E474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graphicFrame>
        <p:nvGraphicFramePr>
          <p:cNvPr id="16" name="Tabla 8">
            <a:extLst>
              <a:ext uri="{FF2B5EF4-FFF2-40B4-BE49-F238E27FC236}">
                <a16:creationId xmlns:a16="http://schemas.microsoft.com/office/drawing/2014/main" id="{B6F67154-2125-E6F6-45AC-31C91B8A0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887172"/>
              </p:ext>
            </p:extLst>
          </p:nvPr>
        </p:nvGraphicFramePr>
        <p:xfrm>
          <a:off x="2830081" y="1580636"/>
          <a:ext cx="7953213" cy="4267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01845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46009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27912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 kern="1200" dirty="0">
                          <a:solidFill>
                            <a:schemeClr val="tx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Realiza una revisión exhaustiva de la programación de Quality Transporte. 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800" b="0" kern="1200" dirty="0">
                          <a:solidFill>
                            <a:schemeClr val="dk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Desarrollar el método de consulta externa con un informe que contenga la información almacenada en la base de datos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="1" kern="1200" noProof="0" dirty="0">
                          <a:solidFill>
                            <a:srgbClr val="FFC000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Futura Lt BT" panose="020B0402020204020303"/>
                        </a:rPr>
                        <a:t>Se realiza la modificación de las credenciales y el acoplamiento de la nueva ruta de control para consulta.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8975D68-4B3F-6F78-9CB6-A5BCA9471B01}"/>
              </a:ext>
            </a:extLst>
          </p:cNvPr>
          <p:cNvSpPr txBox="1"/>
          <p:nvPr/>
        </p:nvSpPr>
        <p:spPr>
          <a:xfrm>
            <a:off x="7927218" y="612668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92403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3EC2C7-76DB-A31F-0381-D1DBB1029E86}"/>
              </a:ext>
            </a:extLst>
          </p:cNvPr>
          <p:cNvSpPr txBox="1"/>
          <p:nvPr/>
        </p:nvSpPr>
        <p:spPr>
          <a:xfrm>
            <a:off x="7839489" y="6076987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1"/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B305340-DB72-E26D-F1EB-8B4420C48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785" y="1399827"/>
            <a:ext cx="6306430" cy="4315427"/>
          </a:xfrm>
        </p:spPr>
      </p:pic>
    </p:spTree>
    <p:extLst>
      <p:ext uri="{BB962C8B-B14F-4D97-AF65-F5344CB8AC3E}">
        <p14:creationId xmlns:p14="http://schemas.microsoft.com/office/powerpoint/2010/main" val="1159928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o 33">
            <a:extLst>
              <a:ext uri="{FF2B5EF4-FFF2-40B4-BE49-F238E27FC236}">
                <a16:creationId xmlns:a16="http://schemas.microsoft.com/office/drawing/2014/main" id="{D0484B7F-0406-6CB4-5234-F5CF6F3B691A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28208BE-618B-FE9E-402D-2CECA2CC22A8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B85481C-BDC6-B1C6-D377-9F4C3DE54683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3D00CB7-F8BE-06CB-C3D6-572905A0DF06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3CA9A469-F3D2-2ED1-5C79-4318343772DE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770A7EF-11AD-17CB-248B-D6F96934280B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D159A85-6177-9772-4A4E-AB0309DDFB86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B3C6BCD6-F344-00B7-722F-CEA49C58E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1FFF6960-CD34-5434-3203-B655FF280D42}"/>
              </a:ext>
            </a:extLst>
          </p:cNvPr>
          <p:cNvSpPr txBox="1"/>
          <p:nvPr/>
        </p:nvSpPr>
        <p:spPr>
          <a:xfrm>
            <a:off x="3021531" y="170493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/>
              </a:rPr>
              <a:t>Lograr y mantener que todos los índices de satisfacción de calidad en los servicios estén mínimos al 96%. </a:t>
            </a:r>
            <a:endParaRPr lang="es-ES" sz="20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921F013-5899-E759-1884-36DA2BDD0829}"/>
              </a:ext>
            </a:extLst>
          </p:cNvPr>
          <p:cNvSpPr txBox="1"/>
          <p:nvPr/>
        </p:nvSpPr>
        <p:spPr>
          <a:xfrm>
            <a:off x="3248922" y="4786546"/>
            <a:ext cx="7921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Mejorar la comunicación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Recopilar retroalimentación.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Resolver Problemas.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Monitorear y analizar los resultados.</a:t>
            </a:r>
            <a:endParaRPr lang="es-ES" sz="16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graphicFrame>
        <p:nvGraphicFramePr>
          <p:cNvPr id="45" name="Tabla 15">
            <a:extLst>
              <a:ext uri="{FF2B5EF4-FFF2-40B4-BE49-F238E27FC236}">
                <a16:creationId xmlns:a16="http://schemas.microsoft.com/office/drawing/2014/main" id="{96EAC915-A833-DBB1-0D25-ACF9E3B2D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506306"/>
              </p:ext>
            </p:extLst>
          </p:nvPr>
        </p:nvGraphicFramePr>
        <p:xfrm>
          <a:off x="8211758" y="141450"/>
          <a:ext cx="3980242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974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302195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65486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404814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94773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81.33%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  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" name="Google Shape;922;p104">
            <a:extLst>
              <a:ext uri="{FF2B5EF4-FFF2-40B4-BE49-F238E27FC236}">
                <a16:creationId xmlns:a16="http://schemas.microsoft.com/office/drawing/2014/main" id="{32F08926-37EF-096D-62AF-719B008FD90A}"/>
              </a:ext>
            </a:extLst>
          </p:cNvPr>
          <p:cNvSpPr/>
          <p:nvPr/>
        </p:nvSpPr>
        <p:spPr>
          <a:xfrm rot="5400000">
            <a:off x="3337149" y="1333482"/>
            <a:ext cx="1431679" cy="134743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3" name="Google Shape;931;p104">
            <a:extLst>
              <a:ext uri="{FF2B5EF4-FFF2-40B4-BE49-F238E27FC236}">
                <a16:creationId xmlns:a16="http://schemas.microsoft.com/office/drawing/2014/main" id="{9176F4F5-260B-641F-7898-857EA2F10541}"/>
              </a:ext>
            </a:extLst>
          </p:cNvPr>
          <p:cNvSpPr txBox="1">
            <a:spLocks/>
          </p:cNvSpPr>
          <p:nvPr/>
        </p:nvSpPr>
        <p:spPr>
          <a:xfrm>
            <a:off x="3379272" y="1854822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  86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4" name="Google Shape;934;p104">
            <a:extLst>
              <a:ext uri="{FF2B5EF4-FFF2-40B4-BE49-F238E27FC236}">
                <a16:creationId xmlns:a16="http://schemas.microsoft.com/office/drawing/2014/main" id="{427CB1B7-DEA7-98F3-FB6A-4ACB3FB6825D}"/>
              </a:ext>
            </a:extLst>
          </p:cNvPr>
          <p:cNvSpPr txBox="1">
            <a:spLocks/>
          </p:cNvSpPr>
          <p:nvPr/>
        </p:nvSpPr>
        <p:spPr>
          <a:xfrm>
            <a:off x="4726705" y="1640983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Zona centro</a:t>
            </a:r>
          </a:p>
        </p:txBody>
      </p:sp>
      <p:sp>
        <p:nvSpPr>
          <p:cNvPr id="7" name="Google Shape;922;p104">
            <a:extLst>
              <a:ext uri="{FF2B5EF4-FFF2-40B4-BE49-F238E27FC236}">
                <a16:creationId xmlns:a16="http://schemas.microsoft.com/office/drawing/2014/main" id="{438D2811-6AFD-93F0-4487-8525F047D0FE}"/>
              </a:ext>
            </a:extLst>
          </p:cNvPr>
          <p:cNvSpPr/>
          <p:nvPr/>
        </p:nvSpPr>
        <p:spPr>
          <a:xfrm rot="5400000">
            <a:off x="4582949" y="2805335"/>
            <a:ext cx="1431679" cy="134743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8" name="Google Shape;931;p104">
            <a:extLst>
              <a:ext uri="{FF2B5EF4-FFF2-40B4-BE49-F238E27FC236}">
                <a16:creationId xmlns:a16="http://schemas.microsoft.com/office/drawing/2014/main" id="{29412412-054F-9E86-65A7-7B481C85E8B9}"/>
              </a:ext>
            </a:extLst>
          </p:cNvPr>
          <p:cNvSpPr txBox="1">
            <a:spLocks/>
          </p:cNvSpPr>
          <p:nvPr/>
        </p:nvSpPr>
        <p:spPr>
          <a:xfrm>
            <a:off x="4625072" y="3326675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  88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9" name="Google Shape;934;p104">
            <a:extLst>
              <a:ext uri="{FF2B5EF4-FFF2-40B4-BE49-F238E27FC236}">
                <a16:creationId xmlns:a16="http://schemas.microsoft.com/office/drawing/2014/main" id="{3C415F97-958C-C103-3B5B-783AE0FCB96D}"/>
              </a:ext>
            </a:extLst>
          </p:cNvPr>
          <p:cNvSpPr txBox="1">
            <a:spLocks/>
          </p:cNvSpPr>
          <p:nvPr/>
        </p:nvSpPr>
        <p:spPr>
          <a:xfrm>
            <a:off x="5972505" y="3112836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Zona Norte</a:t>
            </a:r>
          </a:p>
        </p:txBody>
      </p:sp>
      <p:sp>
        <p:nvSpPr>
          <p:cNvPr id="10" name="Google Shape;922;p104">
            <a:extLst>
              <a:ext uri="{FF2B5EF4-FFF2-40B4-BE49-F238E27FC236}">
                <a16:creationId xmlns:a16="http://schemas.microsoft.com/office/drawing/2014/main" id="{59132DEF-9768-5DD9-7374-83A0A2454410}"/>
              </a:ext>
            </a:extLst>
          </p:cNvPr>
          <p:cNvSpPr/>
          <p:nvPr/>
        </p:nvSpPr>
        <p:spPr>
          <a:xfrm rot="5400000">
            <a:off x="6595110" y="3887390"/>
            <a:ext cx="1431679" cy="134743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11" name="Google Shape;931;p104">
            <a:extLst>
              <a:ext uri="{FF2B5EF4-FFF2-40B4-BE49-F238E27FC236}">
                <a16:creationId xmlns:a16="http://schemas.microsoft.com/office/drawing/2014/main" id="{7A3E9BB3-361A-E4E2-BD6B-02CD520DE870}"/>
              </a:ext>
            </a:extLst>
          </p:cNvPr>
          <p:cNvSpPr txBox="1">
            <a:spLocks/>
          </p:cNvSpPr>
          <p:nvPr/>
        </p:nvSpPr>
        <p:spPr>
          <a:xfrm>
            <a:off x="6637233" y="4408730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 70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12" name="Google Shape;934;p104">
            <a:extLst>
              <a:ext uri="{FF2B5EF4-FFF2-40B4-BE49-F238E27FC236}">
                <a16:creationId xmlns:a16="http://schemas.microsoft.com/office/drawing/2014/main" id="{79A64EE7-5836-B154-E9AC-CE49C118DC96}"/>
              </a:ext>
            </a:extLst>
          </p:cNvPr>
          <p:cNvSpPr txBox="1">
            <a:spLocks/>
          </p:cNvSpPr>
          <p:nvPr/>
        </p:nvSpPr>
        <p:spPr>
          <a:xfrm>
            <a:off x="7984666" y="4194891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Zona Bajío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1149FF-790A-B889-4365-8A9C45EE68C0}"/>
              </a:ext>
            </a:extLst>
          </p:cNvPr>
          <p:cNvSpPr txBox="1"/>
          <p:nvPr/>
        </p:nvSpPr>
        <p:spPr>
          <a:xfrm>
            <a:off x="7987452" y="6101297"/>
            <a:ext cx="6137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896127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DDE7E620-9CC2-7522-81ED-DA4E7E47B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4F4AA9A0-C547-5D3A-6776-A8C346E1D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103239" y="744791"/>
            <a:ext cx="2441178" cy="3063761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:a16="http://schemas.microsoft.com/office/drawing/2014/main" id="{6A05F603-63B8-ABE1-2EAD-958A9E3C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220157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A258885-9E87-EBAB-3673-599202B934CB}"/>
              </a:ext>
            </a:extLst>
          </p:cNvPr>
          <p:cNvSpPr/>
          <p:nvPr/>
        </p:nvSpPr>
        <p:spPr>
          <a:xfrm>
            <a:off x="5860080" y="350873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5" name="Imagen 14" descr="Imagen que contiene Icono&#10;&#10;Descripción generada automáticamente">
            <a:extLst>
              <a:ext uri="{FF2B5EF4-FFF2-40B4-BE49-F238E27FC236}">
                <a16:creationId xmlns:a16="http://schemas.microsoft.com/office/drawing/2014/main" id="{537606EF-A8F5-D2EE-6258-DE316E474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graphicFrame>
        <p:nvGraphicFramePr>
          <p:cNvPr id="16" name="Tabla 8">
            <a:extLst>
              <a:ext uri="{FF2B5EF4-FFF2-40B4-BE49-F238E27FC236}">
                <a16:creationId xmlns:a16="http://schemas.microsoft.com/office/drawing/2014/main" id="{B6F67154-2125-E6F6-45AC-31C91B8A0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39946"/>
              </p:ext>
            </p:extLst>
          </p:nvPr>
        </p:nvGraphicFramePr>
        <p:xfrm>
          <a:off x="2909594" y="1529262"/>
          <a:ext cx="7953213" cy="4815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01845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46009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27912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800" b="0" i="0" kern="1200" dirty="0">
                          <a:solidFill>
                            <a:schemeClr val="tx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Implementar encuestas de satisfacción del cliente después de la prestación de servicios para recopilar comentarios y opiniones.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800" b="0" i="0" kern="1200" dirty="0">
                          <a:solidFill>
                            <a:schemeClr val="tx1"/>
                          </a:solidFill>
                          <a:effectLst/>
                          <a:latin typeface="Futura Lt BT" panose="020B0402020204020303"/>
                          <a:ea typeface="+mn-ea"/>
                          <a:cs typeface="+mn-cs"/>
                        </a:rPr>
                        <a:t>Realizar análisis periódicos de los datos recopilados para identificar tendencias, áreas de mejora y oportunidades para optimizar la experiencia del usuario</a:t>
                      </a:r>
                      <a:endParaRPr lang="es-MX" sz="1800" b="0" kern="1200" dirty="0">
                        <a:solidFill>
                          <a:schemeClr val="dk1"/>
                        </a:solidFill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865A023-9ADD-6FBE-31B1-462ED7387B1A}"/>
              </a:ext>
            </a:extLst>
          </p:cNvPr>
          <p:cNvSpPr txBox="1"/>
          <p:nvPr/>
        </p:nvSpPr>
        <p:spPr>
          <a:xfrm>
            <a:off x="7927218" y="6106486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04485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BF8248-315C-26B0-1C6D-801E2BC0B3FE}"/>
              </a:ext>
            </a:extLst>
          </p:cNvPr>
          <p:cNvSpPr txBox="1"/>
          <p:nvPr/>
        </p:nvSpPr>
        <p:spPr>
          <a:xfrm>
            <a:off x="7750037" y="6305586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1"/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1BFE13AA-E684-073F-18BC-E5A0CAB19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434" y="317553"/>
            <a:ext cx="9667703" cy="5639494"/>
          </a:xfrm>
        </p:spPr>
      </p:pic>
    </p:spTree>
    <p:extLst>
      <p:ext uri="{BB962C8B-B14F-4D97-AF65-F5344CB8AC3E}">
        <p14:creationId xmlns:p14="http://schemas.microsoft.com/office/powerpoint/2010/main" val="1556886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o 33">
            <a:extLst>
              <a:ext uri="{FF2B5EF4-FFF2-40B4-BE49-F238E27FC236}">
                <a16:creationId xmlns:a16="http://schemas.microsoft.com/office/drawing/2014/main" id="{D0484B7F-0406-6CB4-5234-F5CF6F3B691A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28208BE-618B-FE9E-402D-2CECA2CC22A8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B85481C-BDC6-B1C6-D377-9F4C3DE54683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3D00CB7-F8BE-06CB-C3D6-572905A0DF06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3CA9A469-F3D2-2ED1-5C79-4318343772DE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770A7EF-11AD-17CB-248B-D6F96934280B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D159A85-6177-9772-4A4E-AB0309DDFB86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B3C6BCD6-F344-00B7-722F-CEA49C58E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1FFF6960-CD34-5434-3203-B655FF280D42}"/>
              </a:ext>
            </a:extLst>
          </p:cNvPr>
          <p:cNvSpPr txBox="1"/>
          <p:nvPr/>
        </p:nvSpPr>
        <p:spPr>
          <a:xfrm>
            <a:off x="2998146" y="248216"/>
            <a:ext cx="5017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/>
              </a:rPr>
              <a:t>Desarrollar un sistema de control de asistencias de personal staff mediante los códigos de barras de las credenciales.  </a:t>
            </a:r>
            <a:endParaRPr lang="es-ES" sz="20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graphicFrame>
        <p:nvGraphicFramePr>
          <p:cNvPr id="45" name="Tabla 15">
            <a:extLst>
              <a:ext uri="{FF2B5EF4-FFF2-40B4-BE49-F238E27FC236}">
                <a16:creationId xmlns:a16="http://schemas.microsoft.com/office/drawing/2014/main" id="{96EAC915-A833-DBB1-0D25-ACF9E3B2D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335543"/>
              </p:ext>
            </p:extLst>
          </p:nvPr>
        </p:nvGraphicFramePr>
        <p:xfrm>
          <a:off x="8015739" y="186988"/>
          <a:ext cx="4012202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515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312651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69224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408066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98746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No cumple  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" name="Google Shape;922;p104">
            <a:extLst>
              <a:ext uri="{FF2B5EF4-FFF2-40B4-BE49-F238E27FC236}">
                <a16:creationId xmlns:a16="http://schemas.microsoft.com/office/drawing/2014/main" id="{08ED4371-9FAF-03EC-3AA8-5D2B6D1A6AAD}"/>
              </a:ext>
            </a:extLst>
          </p:cNvPr>
          <p:cNvSpPr/>
          <p:nvPr/>
        </p:nvSpPr>
        <p:spPr>
          <a:xfrm rot="5400000">
            <a:off x="3994242" y="1946930"/>
            <a:ext cx="1431679" cy="134743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3" name="Google Shape;931;p104">
            <a:extLst>
              <a:ext uri="{FF2B5EF4-FFF2-40B4-BE49-F238E27FC236}">
                <a16:creationId xmlns:a16="http://schemas.microsoft.com/office/drawing/2014/main" id="{A097CAC2-F698-8022-6B7B-05C348FB17C6}"/>
              </a:ext>
            </a:extLst>
          </p:cNvPr>
          <p:cNvSpPr txBox="1">
            <a:spLocks/>
          </p:cNvSpPr>
          <p:nvPr/>
        </p:nvSpPr>
        <p:spPr>
          <a:xfrm>
            <a:off x="4036365" y="2468270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 50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4" name="Google Shape;934;p104">
            <a:extLst>
              <a:ext uri="{FF2B5EF4-FFF2-40B4-BE49-F238E27FC236}">
                <a16:creationId xmlns:a16="http://schemas.microsoft.com/office/drawing/2014/main" id="{10D68471-46EE-9CD0-7CEB-5F628AF46C87}"/>
              </a:ext>
            </a:extLst>
          </p:cNvPr>
          <p:cNvSpPr txBox="1">
            <a:spLocks/>
          </p:cNvSpPr>
          <p:nvPr/>
        </p:nvSpPr>
        <p:spPr>
          <a:xfrm>
            <a:off x="5383798" y="2254431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b="1" dirty="0"/>
          </a:p>
        </p:txBody>
      </p:sp>
      <p:sp>
        <p:nvSpPr>
          <p:cNvPr id="5" name="Google Shape;934;p104">
            <a:extLst>
              <a:ext uri="{FF2B5EF4-FFF2-40B4-BE49-F238E27FC236}">
                <a16:creationId xmlns:a16="http://schemas.microsoft.com/office/drawing/2014/main" id="{D09C6B90-BC70-DCC4-CB6A-3501BE6AA989}"/>
              </a:ext>
            </a:extLst>
          </p:cNvPr>
          <p:cNvSpPr txBox="1">
            <a:spLocks/>
          </p:cNvSpPr>
          <p:nvPr/>
        </p:nvSpPr>
        <p:spPr>
          <a:xfrm>
            <a:off x="5465250" y="2291309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1er. Trimestre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490885-0FDE-7845-4896-8BC81128E380}"/>
              </a:ext>
            </a:extLst>
          </p:cNvPr>
          <p:cNvSpPr txBox="1"/>
          <p:nvPr/>
        </p:nvSpPr>
        <p:spPr>
          <a:xfrm>
            <a:off x="3248922" y="4786546"/>
            <a:ext cx="79216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Implementación de PHP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Desarrollar tablas específicas para su relación con ID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Implementar HTML como CSS para un mejor rendimiento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42A946-8649-FEB6-F0CD-C562C9C8C36F}"/>
              </a:ext>
            </a:extLst>
          </p:cNvPr>
          <p:cNvSpPr txBox="1"/>
          <p:nvPr/>
        </p:nvSpPr>
        <p:spPr>
          <a:xfrm>
            <a:off x="7875398" y="6100060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7" name="Google Shape;922;p104">
            <a:extLst>
              <a:ext uri="{FF2B5EF4-FFF2-40B4-BE49-F238E27FC236}">
                <a16:creationId xmlns:a16="http://schemas.microsoft.com/office/drawing/2014/main" id="{7E2B5806-AEF3-F3BA-0A4A-77E463FFF3A1}"/>
              </a:ext>
            </a:extLst>
          </p:cNvPr>
          <p:cNvSpPr/>
          <p:nvPr/>
        </p:nvSpPr>
        <p:spPr>
          <a:xfrm rot="5400000">
            <a:off x="5438829" y="3133232"/>
            <a:ext cx="1431679" cy="134743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9" name="Google Shape;931;p104">
            <a:extLst>
              <a:ext uri="{FF2B5EF4-FFF2-40B4-BE49-F238E27FC236}">
                <a16:creationId xmlns:a16="http://schemas.microsoft.com/office/drawing/2014/main" id="{CB263EEC-5623-B407-9EE4-C86CA7D3594F}"/>
              </a:ext>
            </a:extLst>
          </p:cNvPr>
          <p:cNvSpPr txBox="1">
            <a:spLocks/>
          </p:cNvSpPr>
          <p:nvPr/>
        </p:nvSpPr>
        <p:spPr>
          <a:xfrm>
            <a:off x="5480952" y="3654572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 0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10" name="Google Shape;934;p104">
            <a:extLst>
              <a:ext uri="{FF2B5EF4-FFF2-40B4-BE49-F238E27FC236}">
                <a16:creationId xmlns:a16="http://schemas.microsoft.com/office/drawing/2014/main" id="{2F4B817D-065E-0006-1563-BF5AED6420E2}"/>
              </a:ext>
            </a:extLst>
          </p:cNvPr>
          <p:cNvSpPr txBox="1">
            <a:spLocks/>
          </p:cNvSpPr>
          <p:nvPr/>
        </p:nvSpPr>
        <p:spPr>
          <a:xfrm>
            <a:off x="6828385" y="3440733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b="1" dirty="0"/>
          </a:p>
        </p:txBody>
      </p:sp>
      <p:sp>
        <p:nvSpPr>
          <p:cNvPr id="11" name="Google Shape;934;p104">
            <a:extLst>
              <a:ext uri="{FF2B5EF4-FFF2-40B4-BE49-F238E27FC236}">
                <a16:creationId xmlns:a16="http://schemas.microsoft.com/office/drawing/2014/main" id="{C08C9870-BD30-11F4-450B-C6416B18A19F}"/>
              </a:ext>
            </a:extLst>
          </p:cNvPr>
          <p:cNvSpPr txBox="1">
            <a:spLocks/>
          </p:cNvSpPr>
          <p:nvPr/>
        </p:nvSpPr>
        <p:spPr>
          <a:xfrm>
            <a:off x="6909837" y="3477611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2° Trimestre</a:t>
            </a:r>
          </a:p>
        </p:txBody>
      </p:sp>
    </p:spTree>
    <p:extLst>
      <p:ext uri="{BB962C8B-B14F-4D97-AF65-F5344CB8AC3E}">
        <p14:creationId xmlns:p14="http://schemas.microsoft.com/office/powerpoint/2010/main" val="2012643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6DBED-526C-29B8-AE2C-17F3A4C8E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08C5C6E-5A2D-3662-FD8E-DB5A6E10B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FEE89FFC-7067-B0F4-D11A-124B1C5FC2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103239" y="744792"/>
            <a:ext cx="2732710" cy="3429644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:a16="http://schemas.microsoft.com/office/drawing/2014/main" id="{598B2A72-815F-DA08-9AA9-B2453836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220157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776CAC5-A635-6833-379B-023B06C6CABB}"/>
              </a:ext>
            </a:extLst>
          </p:cNvPr>
          <p:cNvSpPr/>
          <p:nvPr/>
        </p:nvSpPr>
        <p:spPr>
          <a:xfrm>
            <a:off x="5839638" y="350873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5" name="Imagen 14" descr="Imagen que contiene Icono&#10;&#10;Descripción generada automáticamente">
            <a:extLst>
              <a:ext uri="{FF2B5EF4-FFF2-40B4-BE49-F238E27FC236}">
                <a16:creationId xmlns:a16="http://schemas.microsoft.com/office/drawing/2014/main" id="{965B9322-CA00-BF36-D0DB-B52FE08CA1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graphicFrame>
        <p:nvGraphicFramePr>
          <p:cNvPr id="16" name="Tabla 8">
            <a:extLst>
              <a:ext uri="{FF2B5EF4-FFF2-40B4-BE49-F238E27FC236}">
                <a16:creationId xmlns:a16="http://schemas.microsoft.com/office/drawing/2014/main" id="{3AC82EF1-3CB5-6262-C34E-6E0D47A5F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69434"/>
              </p:ext>
            </p:extLst>
          </p:nvPr>
        </p:nvGraphicFramePr>
        <p:xfrm>
          <a:off x="3241440" y="1902971"/>
          <a:ext cx="8002354" cy="2712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01845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46009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2840419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Programación base de Datos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Futura Lt BT" panose="020B0402020204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1925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Programación HTML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No Cumple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1925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Programación Biométrica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No 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14177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836A50C-8D2D-5AD5-F54D-FE1117B3C772}"/>
              </a:ext>
            </a:extLst>
          </p:cNvPr>
          <p:cNvSpPr txBox="1"/>
          <p:nvPr/>
        </p:nvSpPr>
        <p:spPr>
          <a:xfrm>
            <a:off x="7927218" y="6076987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416689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DBEB1D2-F28E-019C-4D10-F78854886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827" r="19506"/>
          <a:stretch/>
        </p:blipFill>
        <p:spPr>
          <a:xfrm>
            <a:off x="579032" y="579031"/>
            <a:ext cx="11033936" cy="56991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69C9563-3F88-F4E8-69B1-522A21F2E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032" y="6154767"/>
            <a:ext cx="11033937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6B58CA-5165-43D0-E5AA-7EB35159F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445985-8854-4E17-9010-F0B467A86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B327CF3-35C1-3AF7-94A3-727189B18336}"/>
              </a:ext>
            </a:extLst>
          </p:cNvPr>
          <p:cNvSpPr txBox="1"/>
          <p:nvPr/>
        </p:nvSpPr>
        <p:spPr>
          <a:xfrm>
            <a:off x="7809672" y="635528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1"/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756739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o 33">
            <a:extLst>
              <a:ext uri="{FF2B5EF4-FFF2-40B4-BE49-F238E27FC236}">
                <a16:creationId xmlns:a16="http://schemas.microsoft.com/office/drawing/2014/main" id="{D0484B7F-0406-6CB4-5234-F5CF6F3B691A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28208BE-618B-FE9E-402D-2CECA2CC22A8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B85481C-BDC6-B1C6-D377-9F4C3DE54683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3D00CB7-F8BE-06CB-C3D6-572905A0DF06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3CA9A469-F3D2-2ED1-5C79-4318343772DE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770A7EF-11AD-17CB-248B-D6F96934280B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D159A85-6177-9772-4A4E-AB0309DDFB86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B3C6BCD6-F344-00B7-722F-CEA49C58E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1FFF6960-CD34-5434-3203-B655FF280D42}"/>
              </a:ext>
            </a:extLst>
          </p:cNvPr>
          <p:cNvSpPr txBox="1"/>
          <p:nvPr/>
        </p:nvSpPr>
        <p:spPr>
          <a:xfrm>
            <a:off x="2894077" y="217955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/>
              </a:rPr>
              <a:t>Desarrollar al 60% un sistema de tickets para resolver incidencias de manera digital </a:t>
            </a:r>
            <a:endParaRPr lang="es-ES" sz="20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921F013-5899-E759-1884-36DA2BDD0829}"/>
              </a:ext>
            </a:extLst>
          </p:cNvPr>
          <p:cNvSpPr txBox="1"/>
          <p:nvPr/>
        </p:nvSpPr>
        <p:spPr>
          <a:xfrm>
            <a:off x="3248922" y="4786546"/>
            <a:ext cx="7921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Implementar un Login dinámico para cada usuario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1600" dirty="0">
                <a:latin typeface="Futura Lt BT" panose="020B0402020204020303"/>
              </a:rPr>
              <a:t>Desarrollo con HTML y PHPMYadmin</a:t>
            </a:r>
            <a:endParaRPr lang="es-ES" sz="1600" dirty="0">
              <a:latin typeface="Futura Lt BT" panose="020B0402020204020303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Implementación del Programa.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Mejora Continua.</a:t>
            </a:r>
            <a:endParaRPr lang="es-ES" sz="16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graphicFrame>
        <p:nvGraphicFramePr>
          <p:cNvPr id="45" name="Tabla 15">
            <a:extLst>
              <a:ext uri="{FF2B5EF4-FFF2-40B4-BE49-F238E27FC236}">
                <a16:creationId xmlns:a16="http://schemas.microsoft.com/office/drawing/2014/main" id="{96EAC915-A833-DBB1-0D25-ACF9E3B2D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30221"/>
              </p:ext>
            </p:extLst>
          </p:nvPr>
        </p:nvGraphicFramePr>
        <p:xfrm>
          <a:off x="7956850" y="109375"/>
          <a:ext cx="4214116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12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378711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92837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4286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52384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 No cumple  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" name="Google Shape;922;p104">
            <a:extLst>
              <a:ext uri="{FF2B5EF4-FFF2-40B4-BE49-F238E27FC236}">
                <a16:creationId xmlns:a16="http://schemas.microsoft.com/office/drawing/2014/main" id="{5009A561-A4C4-CF85-DE27-774DF3D9D6C6}"/>
              </a:ext>
            </a:extLst>
          </p:cNvPr>
          <p:cNvSpPr/>
          <p:nvPr/>
        </p:nvSpPr>
        <p:spPr>
          <a:xfrm rot="5400000">
            <a:off x="3994242" y="1946930"/>
            <a:ext cx="1431679" cy="134743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3" name="Google Shape;931;p104">
            <a:extLst>
              <a:ext uri="{FF2B5EF4-FFF2-40B4-BE49-F238E27FC236}">
                <a16:creationId xmlns:a16="http://schemas.microsoft.com/office/drawing/2014/main" id="{8EF3656E-86A3-4642-F46A-B148147C45A2}"/>
              </a:ext>
            </a:extLst>
          </p:cNvPr>
          <p:cNvSpPr txBox="1">
            <a:spLocks/>
          </p:cNvSpPr>
          <p:nvPr/>
        </p:nvSpPr>
        <p:spPr>
          <a:xfrm>
            <a:off x="4036365" y="2468270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  0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4" name="Google Shape;934;p104">
            <a:extLst>
              <a:ext uri="{FF2B5EF4-FFF2-40B4-BE49-F238E27FC236}">
                <a16:creationId xmlns:a16="http://schemas.microsoft.com/office/drawing/2014/main" id="{1DAD4FB0-67C0-EB86-761D-A3E30118B428}"/>
              </a:ext>
            </a:extLst>
          </p:cNvPr>
          <p:cNvSpPr txBox="1">
            <a:spLocks/>
          </p:cNvSpPr>
          <p:nvPr/>
        </p:nvSpPr>
        <p:spPr>
          <a:xfrm>
            <a:off x="5383798" y="2254431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b="1" dirty="0"/>
          </a:p>
        </p:txBody>
      </p:sp>
      <p:sp>
        <p:nvSpPr>
          <p:cNvPr id="5" name="Google Shape;934;p104">
            <a:extLst>
              <a:ext uri="{FF2B5EF4-FFF2-40B4-BE49-F238E27FC236}">
                <a16:creationId xmlns:a16="http://schemas.microsoft.com/office/drawing/2014/main" id="{C44213B3-72BD-48C7-0533-DA153AB96E40}"/>
              </a:ext>
            </a:extLst>
          </p:cNvPr>
          <p:cNvSpPr txBox="1">
            <a:spLocks/>
          </p:cNvSpPr>
          <p:nvPr/>
        </p:nvSpPr>
        <p:spPr>
          <a:xfrm>
            <a:off x="5465250" y="2291309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1er. Trimestre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A914F2-72AF-512C-B48D-7286F1B272CB}"/>
              </a:ext>
            </a:extLst>
          </p:cNvPr>
          <p:cNvSpPr txBox="1"/>
          <p:nvPr/>
        </p:nvSpPr>
        <p:spPr>
          <a:xfrm>
            <a:off x="7956850" y="6109985"/>
            <a:ext cx="6127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89D333A9-43AB-2289-3281-21AE734EE3F9}"/>
              </a:ext>
            </a:extLst>
          </p:cNvPr>
          <p:cNvSpPr/>
          <p:nvPr/>
        </p:nvSpPr>
        <p:spPr>
          <a:xfrm>
            <a:off x="8159401" y="1893322"/>
            <a:ext cx="3044206" cy="2675965"/>
          </a:xfrm>
          <a:prstGeom prst="teardro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SE SUSTITUYE</a:t>
            </a:r>
            <a:endParaRPr lang="es-419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11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1A042-9FC2-0F8C-6D48-F8F8B7682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o 33">
            <a:extLst>
              <a:ext uri="{FF2B5EF4-FFF2-40B4-BE49-F238E27FC236}">
                <a16:creationId xmlns:a16="http://schemas.microsoft.com/office/drawing/2014/main" id="{D680DD14-6BA6-7DCB-56BE-911A0F7C20E0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EEE81DA-8AB5-33DC-7A4E-62608D2F70AB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CF7153D-5848-6DC5-09C2-D564FF0FAFC8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8C3D887-D1D3-53AB-9D36-E34744306C20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5E05659-3A3A-D11F-4704-356630EE5AE2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F0D7A6E-38C1-B2B7-0674-F80FEC50BCB6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24C817CB-49C7-F395-75BF-E77CF176F089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2EA0ED70-861A-3209-DF7B-E25A8E8F3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818F7A83-A1F6-5D9E-19AA-428B3701D4FF}"/>
              </a:ext>
            </a:extLst>
          </p:cNvPr>
          <p:cNvSpPr txBox="1"/>
          <p:nvPr/>
        </p:nvSpPr>
        <p:spPr>
          <a:xfrm>
            <a:off x="2894077" y="217955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/>
              </a:rPr>
              <a:t>Implementar reingeniería de software dentro de la estructura que compone nuestra intranet. </a:t>
            </a:r>
            <a:endParaRPr lang="es-ES" sz="20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9C3546F-BEF4-BFAA-2D6E-A9FC8BD80994}"/>
              </a:ext>
            </a:extLst>
          </p:cNvPr>
          <p:cNvSpPr txBox="1"/>
          <p:nvPr/>
        </p:nvSpPr>
        <p:spPr>
          <a:xfrm>
            <a:off x="3248922" y="4786546"/>
            <a:ext cx="7921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Implementar un diseño limpio y nuevo.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1600" dirty="0">
                <a:latin typeface="Futura Lt BT" panose="020B0402020204020303"/>
              </a:rPr>
              <a:t>Mantener el diseño apegado a la identidad institucional. </a:t>
            </a:r>
            <a:endParaRPr lang="es-ES" sz="1600" dirty="0">
              <a:latin typeface="Futura Lt BT" panose="020B0402020204020303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Apartados nuevos y adaptados a las necesidades de comunicación. </a:t>
            </a:r>
          </a:p>
          <a:p>
            <a:pPr algn="just"/>
            <a:endParaRPr lang="es-ES" sz="16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graphicFrame>
        <p:nvGraphicFramePr>
          <p:cNvPr id="45" name="Tabla 15">
            <a:extLst>
              <a:ext uri="{FF2B5EF4-FFF2-40B4-BE49-F238E27FC236}">
                <a16:creationId xmlns:a16="http://schemas.microsoft.com/office/drawing/2014/main" id="{D01E77DF-09DE-70A0-5A70-048ED0ED1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91601"/>
              </p:ext>
            </p:extLst>
          </p:nvPr>
        </p:nvGraphicFramePr>
        <p:xfrm>
          <a:off x="7956850" y="109375"/>
          <a:ext cx="4214116" cy="105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12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378711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92837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4286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52384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</a:rPr>
                        <a:t> Cumple  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" name="Google Shape;922;p104">
            <a:extLst>
              <a:ext uri="{FF2B5EF4-FFF2-40B4-BE49-F238E27FC236}">
                <a16:creationId xmlns:a16="http://schemas.microsoft.com/office/drawing/2014/main" id="{E43CFF1C-DEC3-1CE6-8052-71FDBF52B8F2}"/>
              </a:ext>
            </a:extLst>
          </p:cNvPr>
          <p:cNvSpPr/>
          <p:nvPr/>
        </p:nvSpPr>
        <p:spPr>
          <a:xfrm rot="5400000">
            <a:off x="3994242" y="1946930"/>
            <a:ext cx="1431679" cy="134743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3" name="Google Shape;931;p104">
            <a:extLst>
              <a:ext uri="{FF2B5EF4-FFF2-40B4-BE49-F238E27FC236}">
                <a16:creationId xmlns:a16="http://schemas.microsoft.com/office/drawing/2014/main" id="{70F6AF8F-D391-C2C5-EFF1-13103B0502E4}"/>
              </a:ext>
            </a:extLst>
          </p:cNvPr>
          <p:cNvSpPr txBox="1">
            <a:spLocks/>
          </p:cNvSpPr>
          <p:nvPr/>
        </p:nvSpPr>
        <p:spPr>
          <a:xfrm>
            <a:off x="4036365" y="2468270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  90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4" name="Google Shape;934;p104">
            <a:extLst>
              <a:ext uri="{FF2B5EF4-FFF2-40B4-BE49-F238E27FC236}">
                <a16:creationId xmlns:a16="http://schemas.microsoft.com/office/drawing/2014/main" id="{4659D422-9F87-AECC-D9AF-8A394EAFAD23}"/>
              </a:ext>
            </a:extLst>
          </p:cNvPr>
          <p:cNvSpPr txBox="1">
            <a:spLocks/>
          </p:cNvSpPr>
          <p:nvPr/>
        </p:nvSpPr>
        <p:spPr>
          <a:xfrm>
            <a:off x="5383798" y="2254431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b="1" dirty="0"/>
          </a:p>
        </p:txBody>
      </p:sp>
      <p:sp>
        <p:nvSpPr>
          <p:cNvPr id="5" name="Google Shape;934;p104">
            <a:extLst>
              <a:ext uri="{FF2B5EF4-FFF2-40B4-BE49-F238E27FC236}">
                <a16:creationId xmlns:a16="http://schemas.microsoft.com/office/drawing/2014/main" id="{7B58BAB8-0CB2-7026-B106-B77A13BC5BCF}"/>
              </a:ext>
            </a:extLst>
          </p:cNvPr>
          <p:cNvSpPr txBox="1">
            <a:spLocks/>
          </p:cNvSpPr>
          <p:nvPr/>
        </p:nvSpPr>
        <p:spPr>
          <a:xfrm>
            <a:off x="5465250" y="2291309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2°. Trimestre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D2B13E-976C-35E0-80B0-23ED4F94942E}"/>
              </a:ext>
            </a:extLst>
          </p:cNvPr>
          <p:cNvSpPr txBox="1"/>
          <p:nvPr/>
        </p:nvSpPr>
        <p:spPr>
          <a:xfrm>
            <a:off x="7956850" y="6109985"/>
            <a:ext cx="6127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629225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85716-1C49-E099-4A87-781D8C4B9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50A8AAD-CED4-7B4A-A1BA-DD34E191CEF7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6C1F36-409A-A36E-EC00-C1932366EB60}"/>
              </a:ext>
            </a:extLst>
          </p:cNvPr>
          <p:cNvSpPr txBox="1"/>
          <p:nvPr/>
        </p:nvSpPr>
        <p:spPr>
          <a:xfrm>
            <a:off x="201929" y="508513"/>
            <a:ext cx="151909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139370B-6EFF-4745-5C28-4B02645C93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549F0E-FD3F-D5AC-2D32-0A34317106DE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MX" b="1" noProof="0" dirty="0">
                <a:solidFill>
                  <a:srgbClr val="002060"/>
                </a:solidFill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418C043-42C4-978D-8892-3DBE0EF35973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9930C8-4A82-059D-A630-5CC3A038DF60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rgbClr val="002060"/>
                </a:solidFill>
                <a:latin typeface="Futura Lt BT" panose="020B0402020204020303" pitchFamily="34" charset="0"/>
              </a:defRPr>
            </a:lvl1pPr>
          </a:lstStyle>
          <a:p>
            <a:r>
              <a:rPr lang="es-MX" noProof="0" dirty="0"/>
              <a:t>ESTRATEGIA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3BE428C-1282-17E2-D68A-53B20F2AB0A9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DFD6E02F-24DC-F196-F8F1-174034E5E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708A1F5-A219-6891-5A3B-ED066E865493}"/>
              </a:ext>
            </a:extLst>
          </p:cNvPr>
          <p:cNvCxnSpPr>
            <a:cxnSpLocks/>
          </p:cNvCxnSpPr>
          <p:nvPr/>
        </p:nvCxnSpPr>
        <p:spPr>
          <a:xfrm>
            <a:off x="3099007" y="929149"/>
            <a:ext cx="54403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0990D52-51CE-B7D5-4025-24CDD0FA9AFD}"/>
              </a:ext>
            </a:extLst>
          </p:cNvPr>
          <p:cNvSpPr txBox="1"/>
          <p:nvPr/>
        </p:nvSpPr>
        <p:spPr>
          <a:xfrm>
            <a:off x="2981024" y="142136"/>
            <a:ext cx="569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noProof="0" dirty="0">
                <a:latin typeface="Futura Lt BT" panose="020B0402020204020303"/>
              </a:rPr>
              <a:t>Incrementar la facturación en el servicio de REPSE en un 3.5 % vs 2024</a:t>
            </a:r>
          </a:p>
        </p:txBody>
      </p:sp>
      <p:graphicFrame>
        <p:nvGraphicFramePr>
          <p:cNvPr id="4" name="Tabla 15">
            <a:extLst>
              <a:ext uri="{FF2B5EF4-FFF2-40B4-BE49-F238E27FC236}">
                <a16:creationId xmlns:a16="http://schemas.microsoft.com/office/drawing/2014/main" id="{4543D34E-DEC7-7C9B-411B-92CD68FAD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492169"/>
              </p:ext>
            </p:extLst>
          </p:nvPr>
        </p:nvGraphicFramePr>
        <p:xfrm>
          <a:off x="8777073" y="211627"/>
          <a:ext cx="3254476" cy="102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2795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700" noProof="0" dirty="0">
                          <a:solidFill>
                            <a:srgbClr val="002060"/>
                          </a:solidFill>
                        </a:rPr>
                        <a:t>Estatus de cumplimiento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Porcentaje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Estatus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noProof="0" dirty="0">
                          <a:solidFill>
                            <a:srgbClr val="002060"/>
                          </a:solidFill>
                        </a:rPr>
                        <a:t>Medidor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MX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104.38 %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400" b="1" kern="120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6000">
                          <a:srgbClr val="FF00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9000">
                          <a:srgbClr val="FFFF0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noProof="0" dirty="0">
                          <a:solidFill>
                            <a:srgbClr val="00206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s-MX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B050"/>
                        </a:gs>
                        <a:gs pos="35000">
                          <a:schemeClr val="accent1"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73963026-472F-6D01-2E5A-A4AE141B4A0D}"/>
              </a:ext>
            </a:extLst>
          </p:cNvPr>
          <p:cNvSpPr txBox="1"/>
          <p:nvPr/>
        </p:nvSpPr>
        <p:spPr>
          <a:xfrm>
            <a:off x="3384998" y="5230306"/>
            <a:ext cx="8010367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 noProof="0" dirty="0">
                <a:latin typeface="Futura Lt BT" panose="020B0402020204020303"/>
              </a:rPr>
              <a:t>1. Reposicionamiento Comercial: de proveedor a socio de cumplimiento</a:t>
            </a:r>
          </a:p>
          <a:p>
            <a:r>
              <a:rPr lang="es-MX" sz="1200" b="1" noProof="0" dirty="0">
                <a:latin typeface="Futura Lt BT" panose="020B0402020204020303"/>
              </a:rPr>
              <a:t>Objetivo</a:t>
            </a:r>
            <a:r>
              <a:rPr lang="es-MX" sz="1200" noProof="0" dirty="0">
                <a:latin typeface="Futura Lt BT" panose="020B0402020204020303"/>
              </a:rPr>
              <a:t>: Justificar tarifas superiores por el riesgo legal absorbido y especialización operativa.</a:t>
            </a:r>
          </a:p>
          <a:p>
            <a:r>
              <a:rPr lang="es-MX" sz="1200" noProof="0" dirty="0">
                <a:latin typeface="Futura Lt BT" panose="020B0402020204020303"/>
              </a:rPr>
              <a:t>Vender el servicio REPSE como una </a:t>
            </a:r>
            <a:r>
              <a:rPr lang="es-MX" sz="1200" b="1" noProof="0" dirty="0">
                <a:latin typeface="Futura Lt BT" panose="020B0402020204020303"/>
              </a:rPr>
              <a:t>garantía de cumplimiento normativo</a:t>
            </a:r>
            <a:r>
              <a:rPr lang="es-MX" sz="1200" noProof="0" dirty="0">
                <a:latin typeface="Futura Lt BT" panose="020B0402020204020303"/>
              </a:rPr>
              <a:t> frente a la STPS, IMSS y SAT.</a:t>
            </a:r>
          </a:p>
          <a:p>
            <a:r>
              <a:rPr lang="es-MX" sz="1200" noProof="0" dirty="0">
                <a:latin typeface="Futura Lt BT" panose="020B0402020204020303"/>
              </a:rPr>
              <a:t>Refuerza que al contratar servicios especializados REPSE se evita: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200" noProof="0" dirty="0">
                <a:latin typeface="Futura Lt BT" panose="020B0402020204020303"/>
              </a:rPr>
              <a:t>Multas por subcontratación ilegal.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200" noProof="0" dirty="0">
                <a:latin typeface="Futura Lt BT" panose="020B0402020204020303"/>
              </a:rPr>
              <a:t>Criterios no deducibles ante el SAT.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200" noProof="0" dirty="0">
                <a:latin typeface="Futura Lt BT" panose="020B0402020204020303"/>
              </a:rPr>
              <a:t>Observaciones por parte de clientes finales (sobre todo empresas grandes o AAA).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B620AA8-6BDA-11A9-8609-04E83FDF3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79995"/>
              </p:ext>
            </p:extLst>
          </p:nvPr>
        </p:nvGraphicFramePr>
        <p:xfrm>
          <a:off x="3099007" y="1053527"/>
          <a:ext cx="4835176" cy="96798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810365">
                  <a:extLst>
                    <a:ext uri="{9D8B030D-6E8A-4147-A177-3AD203B41FA5}">
                      <a16:colId xmlns:a16="http://schemas.microsoft.com/office/drawing/2014/main" val="3775020371"/>
                    </a:ext>
                  </a:extLst>
                </a:gridCol>
                <a:gridCol w="1337102">
                  <a:extLst>
                    <a:ext uri="{9D8B030D-6E8A-4147-A177-3AD203B41FA5}">
                      <a16:colId xmlns:a16="http://schemas.microsoft.com/office/drawing/2014/main" val="973074510"/>
                    </a:ext>
                  </a:extLst>
                </a:gridCol>
                <a:gridCol w="1337102">
                  <a:extLst>
                    <a:ext uri="{9D8B030D-6E8A-4147-A177-3AD203B41FA5}">
                      <a16:colId xmlns:a16="http://schemas.microsoft.com/office/drawing/2014/main" val="2057640718"/>
                    </a:ext>
                  </a:extLst>
                </a:gridCol>
                <a:gridCol w="1350607">
                  <a:extLst>
                    <a:ext uri="{9D8B030D-6E8A-4147-A177-3AD203B41FA5}">
                      <a16:colId xmlns:a16="http://schemas.microsoft.com/office/drawing/2014/main" val="2671422294"/>
                    </a:ext>
                  </a:extLst>
                </a:gridCol>
              </a:tblGrid>
              <a:tr h="448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Año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Facturación / Promedio 4° trimestre 2024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Incremento (3.5%)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Meta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21419986"/>
                  </a:ext>
                </a:extLst>
              </a:tr>
              <a:tr h="3215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 7,601,169.00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     266,040.92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 7,867,209.92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0638788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846DE34-5A68-8583-3CCB-8A84738B5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27057"/>
              </p:ext>
            </p:extLst>
          </p:nvPr>
        </p:nvGraphicFramePr>
        <p:xfrm>
          <a:off x="3848099" y="2286000"/>
          <a:ext cx="6368921" cy="268868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115461">
                  <a:extLst>
                    <a:ext uri="{9D8B030D-6E8A-4147-A177-3AD203B41FA5}">
                      <a16:colId xmlns:a16="http://schemas.microsoft.com/office/drawing/2014/main" val="288989787"/>
                    </a:ext>
                  </a:extLst>
                </a:gridCol>
                <a:gridCol w="1745156">
                  <a:extLst>
                    <a:ext uri="{9D8B030D-6E8A-4147-A177-3AD203B41FA5}">
                      <a16:colId xmlns:a16="http://schemas.microsoft.com/office/drawing/2014/main" val="3317102649"/>
                    </a:ext>
                  </a:extLst>
                </a:gridCol>
                <a:gridCol w="1745156">
                  <a:extLst>
                    <a:ext uri="{9D8B030D-6E8A-4147-A177-3AD203B41FA5}">
                      <a16:colId xmlns:a16="http://schemas.microsoft.com/office/drawing/2014/main" val="3372449763"/>
                    </a:ext>
                  </a:extLst>
                </a:gridCol>
                <a:gridCol w="1763148">
                  <a:extLst>
                    <a:ext uri="{9D8B030D-6E8A-4147-A177-3AD203B41FA5}">
                      <a16:colId xmlns:a16="http://schemas.microsoft.com/office/drawing/2014/main" val="376147948"/>
                    </a:ext>
                  </a:extLst>
                </a:gridCol>
              </a:tblGrid>
              <a:tr h="3593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MES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MONTO DE FACTURACIÓN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4682976"/>
                  </a:ext>
                </a:extLst>
              </a:tr>
              <a:tr h="3368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ENERO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$ 8,263,624.74 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ABRIL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$ 8,664,126.18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800809"/>
                  </a:ext>
                </a:extLst>
              </a:tr>
              <a:tr h="3368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FEBRERO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$ 8,264,551.49 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MAYO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$ 8,048 ,026.04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9040346"/>
                  </a:ext>
                </a:extLst>
              </a:tr>
              <a:tr h="3368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MARZO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$ 7,932,480.63 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ptos Narrow" panose="020B0004020202020204" pitchFamily="34" charset="0"/>
                        </a:rPr>
                        <a:t>JUNIO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1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$ 7,923,716.77</a:t>
                      </a: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803258"/>
                  </a:ext>
                </a:extLst>
              </a:tr>
              <a:tr h="1796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6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1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8123238"/>
                  </a:ext>
                </a:extLst>
              </a:tr>
              <a:tr h="3368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$ 8,153,552.29 </a:t>
                      </a: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PROMEDIO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 $ 8,211,956.34 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9950855"/>
                  </a:ext>
                </a:extLst>
              </a:tr>
              <a:tr h="1796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1838684"/>
                  </a:ext>
                </a:extLst>
              </a:tr>
              <a:tr h="1796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</a:p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103.64%</a:t>
                      </a:r>
                    </a:p>
                    <a:p>
                      <a:pPr algn="ctr" fontAlgn="b">
                        <a:buNone/>
                      </a:pPr>
                      <a:endParaRPr lang="es-MX" sz="1400" b="0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PORCENTAJE</a:t>
                      </a:r>
                    </a:p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400" b="1" u="none" strike="noStrike" noProof="0" dirty="0">
                          <a:solidFill>
                            <a:srgbClr val="002060"/>
                          </a:solidFill>
                          <a:effectLst/>
                        </a:rPr>
                        <a:t>104.38%</a:t>
                      </a:r>
                    </a:p>
                    <a:p>
                      <a:pPr algn="ctr" fontAlgn="b">
                        <a:buNone/>
                      </a:pP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0922999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50B20198-C181-0E20-0C72-4D826D3A36E2}"/>
              </a:ext>
            </a:extLst>
          </p:cNvPr>
          <p:cNvSpPr/>
          <p:nvPr/>
        </p:nvSpPr>
        <p:spPr>
          <a:xfrm>
            <a:off x="8696126" y="4404051"/>
            <a:ext cx="1129004" cy="51318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BDADEFE-280D-9E90-4EE6-27C0160415DB}"/>
              </a:ext>
            </a:extLst>
          </p:cNvPr>
          <p:cNvSpPr txBox="1"/>
          <p:nvPr/>
        </p:nvSpPr>
        <p:spPr>
          <a:xfrm>
            <a:off x="8120269" y="6529442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noProof="0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976714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CA58B88-F3DB-2BF7-3C4E-6F6487C3D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592971"/>
              </p:ext>
            </p:extLst>
          </p:nvPr>
        </p:nvGraphicFramePr>
        <p:xfrm>
          <a:off x="1201270" y="331455"/>
          <a:ext cx="9789460" cy="5755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7365">
                  <a:extLst>
                    <a:ext uri="{9D8B030D-6E8A-4147-A177-3AD203B41FA5}">
                      <a16:colId xmlns:a16="http://schemas.microsoft.com/office/drawing/2014/main" val="791386087"/>
                    </a:ext>
                  </a:extLst>
                </a:gridCol>
                <a:gridCol w="2447365">
                  <a:extLst>
                    <a:ext uri="{9D8B030D-6E8A-4147-A177-3AD203B41FA5}">
                      <a16:colId xmlns:a16="http://schemas.microsoft.com/office/drawing/2014/main" val="342119263"/>
                    </a:ext>
                  </a:extLst>
                </a:gridCol>
                <a:gridCol w="2447365">
                  <a:extLst>
                    <a:ext uri="{9D8B030D-6E8A-4147-A177-3AD203B41FA5}">
                      <a16:colId xmlns:a16="http://schemas.microsoft.com/office/drawing/2014/main" val="2884253610"/>
                    </a:ext>
                  </a:extLst>
                </a:gridCol>
                <a:gridCol w="2447365">
                  <a:extLst>
                    <a:ext uri="{9D8B030D-6E8A-4147-A177-3AD203B41FA5}">
                      <a16:colId xmlns:a16="http://schemas.microsoft.com/office/drawing/2014/main" val="261942888"/>
                    </a:ext>
                  </a:extLst>
                </a:gridCol>
              </a:tblGrid>
              <a:tr h="2237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Actividad / Entregable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Peso (%)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Estado Actual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Avance (%)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extLst>
                  <a:ext uri="{0D108BD9-81ED-4DB2-BD59-A6C34878D82A}">
                    <a16:rowId xmlns:a16="http://schemas.microsoft.com/office/drawing/2014/main" val="3528240211"/>
                  </a:ext>
                </a:extLst>
              </a:tr>
              <a:tr h="883325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Diagnóstico del sistema actual: identificar módulos obsoletos o ineficientes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15%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Realizado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15%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extLst>
                  <a:ext uri="{0D108BD9-81ED-4DB2-BD59-A6C34878D82A}">
                    <a16:rowId xmlns:a16="http://schemas.microsoft.com/office/drawing/2014/main" val="907429877"/>
                  </a:ext>
                </a:extLst>
              </a:tr>
              <a:tr h="663474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Recolección de retroalimentación de usuarios internos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10%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Realizado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10%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extLst>
                  <a:ext uri="{0D108BD9-81ED-4DB2-BD59-A6C34878D82A}">
                    <a16:rowId xmlns:a16="http://schemas.microsoft.com/office/drawing/2014/main" val="1764220169"/>
                  </a:ext>
                </a:extLst>
              </a:tr>
              <a:tr h="663474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Propuesta de rediseño (arquitectura lógica y técnica)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15%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ealizado</a:t>
                      </a: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15%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extLst>
                  <a:ext uri="{0D108BD9-81ED-4DB2-BD59-A6C34878D82A}">
                    <a16:rowId xmlns:a16="http://schemas.microsoft.com/office/drawing/2014/main" val="416406601"/>
                  </a:ext>
                </a:extLst>
              </a:tr>
              <a:tr h="663474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Refactorización o modularización del código base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20%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Realizado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20%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extLst>
                  <a:ext uri="{0D108BD9-81ED-4DB2-BD59-A6C34878D82A}">
                    <a16:rowId xmlns:a16="http://schemas.microsoft.com/office/drawing/2014/main" val="3606381470"/>
                  </a:ext>
                </a:extLst>
              </a:tr>
              <a:tr h="443624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Migración a nuevas tecnologías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15%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proceso</a:t>
                      </a: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10%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extLst>
                  <a:ext uri="{0D108BD9-81ED-4DB2-BD59-A6C34878D82A}">
                    <a16:rowId xmlns:a16="http://schemas.microsoft.com/office/drawing/2014/main" val="1761374407"/>
                  </a:ext>
                </a:extLst>
              </a:tr>
              <a:tr h="883325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Implementación de mejoras funcionales (rendimiento, seguridad, interfaz)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15%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Realizado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15%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extLst>
                  <a:ext uri="{0D108BD9-81ED-4DB2-BD59-A6C34878D82A}">
                    <a16:rowId xmlns:a16="http://schemas.microsoft.com/office/drawing/2014/main" val="3392161137"/>
                  </a:ext>
                </a:extLst>
              </a:tr>
              <a:tr h="663474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Pruebas de regresión y funcionalidad en entorno interno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No iniciada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(Se ejecutan al final del proyecto)</a:t>
                      </a: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extLst>
                  <a:ext uri="{0D108BD9-81ED-4DB2-BD59-A6C34878D82A}">
                    <a16:rowId xmlns:a16="http://schemas.microsoft.com/office/drawing/2014/main" val="1996798625"/>
                  </a:ext>
                </a:extLst>
              </a:tr>
              <a:tr h="443624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Documentación técnica de los cambios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Realizado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extLst>
                  <a:ext uri="{0D108BD9-81ED-4DB2-BD59-A6C34878D82A}">
                    <a16:rowId xmlns:a16="http://schemas.microsoft.com/office/drawing/2014/main" val="1213285529"/>
                  </a:ext>
                </a:extLst>
              </a:tr>
              <a:tr h="22377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Total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100%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—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90%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51" marR="4351" marT="4351" marB="0" anchor="ctr"/>
                </a:tc>
                <a:extLst>
                  <a:ext uri="{0D108BD9-81ED-4DB2-BD59-A6C34878D82A}">
                    <a16:rowId xmlns:a16="http://schemas.microsoft.com/office/drawing/2014/main" val="2971580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26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DDE7E620-9CC2-7522-81ED-DA4E7E47B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4F4AA9A0-C547-5D3A-6776-A8C346E1D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103239" y="744792"/>
            <a:ext cx="2669778" cy="3350662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:a16="http://schemas.microsoft.com/office/drawing/2014/main" id="{6A05F603-63B8-ABE1-2EAD-958A9E3C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220157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A258885-9E87-EBAB-3673-599202B934CB}"/>
              </a:ext>
            </a:extLst>
          </p:cNvPr>
          <p:cNvSpPr/>
          <p:nvPr/>
        </p:nvSpPr>
        <p:spPr>
          <a:xfrm>
            <a:off x="5839638" y="350873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5" name="Imagen 14" descr="Imagen que contiene Icono&#10;&#10;Descripción generada automáticamente">
            <a:extLst>
              <a:ext uri="{FF2B5EF4-FFF2-40B4-BE49-F238E27FC236}">
                <a16:creationId xmlns:a16="http://schemas.microsoft.com/office/drawing/2014/main" id="{537606EF-A8F5-D2EE-6258-DE316E4744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graphicFrame>
        <p:nvGraphicFramePr>
          <p:cNvPr id="16" name="Tabla 8">
            <a:extLst>
              <a:ext uri="{FF2B5EF4-FFF2-40B4-BE49-F238E27FC236}">
                <a16:creationId xmlns:a16="http://schemas.microsoft.com/office/drawing/2014/main" id="{B6F67154-2125-E6F6-45AC-31C91B8A0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3960"/>
              </p:ext>
            </p:extLst>
          </p:nvPr>
        </p:nvGraphicFramePr>
        <p:xfrm>
          <a:off x="3151985" y="1818443"/>
          <a:ext cx="8339390" cy="3322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77415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2874149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Diseño del prototipo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  <a:p>
                      <a:endParaRPr lang="es-MX" dirty="0">
                        <a:latin typeface="Futura Lt BT" panose="020B0402020204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1925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Desarrollo de metodologías de carga y descarga de archivos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1925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Presentación de el modelo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82871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8B44314-4207-D85C-9654-CA5E0348CDA4}"/>
              </a:ext>
            </a:extLst>
          </p:cNvPr>
          <p:cNvSpPr txBox="1"/>
          <p:nvPr/>
        </p:nvSpPr>
        <p:spPr>
          <a:xfrm>
            <a:off x="7927218" y="600404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785874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rco 29">
            <a:extLst>
              <a:ext uri="{FF2B5EF4-FFF2-40B4-BE49-F238E27FC236}">
                <a16:creationId xmlns:a16="http://schemas.microsoft.com/office/drawing/2014/main" id="{9FDD9710-1347-B5BF-C2F7-4E047AF913EE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530004F-5805-7DAD-2109-8B10C3640A8F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C93ED85-3467-D0CC-57F8-38001A69C908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4B99592-3E10-FC4B-F10E-94B8BBF59105}"/>
              </a:ext>
            </a:extLst>
          </p:cNvPr>
          <p:cNvSpPr txBox="1"/>
          <p:nvPr/>
        </p:nvSpPr>
        <p:spPr>
          <a:xfrm>
            <a:off x="657905" y="2860878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DE45EA0-45BF-FC66-59BB-A0991F4757F6}"/>
              </a:ext>
            </a:extLst>
          </p:cNvPr>
          <p:cNvSpPr/>
          <p:nvPr/>
        </p:nvSpPr>
        <p:spPr>
          <a:xfrm>
            <a:off x="2177604" y="2415544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2C30CAC-EB89-C89F-C95B-BA05BDEC2310}"/>
              </a:ext>
            </a:extLst>
          </p:cNvPr>
          <p:cNvSpPr txBox="1"/>
          <p:nvPr/>
        </p:nvSpPr>
        <p:spPr>
          <a:xfrm>
            <a:off x="194678" y="4971831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2453482A-34ED-DE4E-0F57-38DC34C9CA23}"/>
              </a:ext>
            </a:extLst>
          </p:cNvPr>
          <p:cNvSpPr/>
          <p:nvPr/>
        </p:nvSpPr>
        <p:spPr>
          <a:xfrm>
            <a:off x="1721023" y="453193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7" name="Imagen 36" descr="Icono&#10;&#10;Descripción generada automáticamente">
            <a:extLst>
              <a:ext uri="{FF2B5EF4-FFF2-40B4-BE49-F238E27FC236}">
                <a16:creationId xmlns:a16="http://schemas.microsoft.com/office/drawing/2014/main" id="{71E04E1C-C7ED-BC52-26F6-81EAD36F8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C25C7325-F69B-4632-6448-7A1C22BE772C}"/>
              </a:ext>
            </a:extLst>
          </p:cNvPr>
          <p:cNvSpPr txBox="1"/>
          <p:nvPr/>
        </p:nvSpPr>
        <p:spPr>
          <a:xfrm>
            <a:off x="2848897" y="259108"/>
            <a:ext cx="5365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Futura Lt BT" panose="020B0402020204020303"/>
              </a:rPr>
              <a:t>Dar al personal de staff 1 capacitación relacionada con la optimización de procesos o manejo de software y hardware  </a:t>
            </a:r>
            <a:endParaRPr lang="es-ES" sz="2000" b="1" dirty="0">
              <a:solidFill>
                <a:schemeClr val="bg1">
                  <a:lumMod val="65000"/>
                </a:schemeClr>
              </a:solidFill>
              <a:latin typeface="Futura Lt BT" panose="020B0402020204020303"/>
            </a:endParaRPr>
          </a:p>
        </p:txBody>
      </p:sp>
      <p:graphicFrame>
        <p:nvGraphicFramePr>
          <p:cNvPr id="41" name="Tabla 15">
            <a:extLst>
              <a:ext uri="{FF2B5EF4-FFF2-40B4-BE49-F238E27FC236}">
                <a16:creationId xmlns:a16="http://schemas.microsoft.com/office/drawing/2014/main" id="{1313F680-5570-8D28-74C8-5DDEC52B1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210960"/>
              </p:ext>
            </p:extLst>
          </p:nvPr>
        </p:nvGraphicFramePr>
        <p:xfrm>
          <a:off x="8308728" y="198962"/>
          <a:ext cx="3883272" cy="120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986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27047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54145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94952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82719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295108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2951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534003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Futura Lt BT" panose="020B0402020204020303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chemeClr val="dk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Cumple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3A1EF0E1-C038-D0C6-8A04-BD5F1B0EBF74}"/>
              </a:ext>
            </a:extLst>
          </p:cNvPr>
          <p:cNvSpPr txBox="1"/>
          <p:nvPr/>
        </p:nvSpPr>
        <p:spPr>
          <a:xfrm>
            <a:off x="3248922" y="4786546"/>
            <a:ext cx="792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Planificación detallada de la capacitación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Identificar el medio más eficiente de carga de información.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>
                <a:latin typeface="Futura Lt BT" panose="020B0402020204020303"/>
              </a:rPr>
              <a:t>Investigar y analizar del tema a tratar en la capacitación </a:t>
            </a:r>
          </a:p>
        </p:txBody>
      </p:sp>
      <p:sp>
        <p:nvSpPr>
          <p:cNvPr id="3" name="Google Shape;922;p104">
            <a:extLst>
              <a:ext uri="{FF2B5EF4-FFF2-40B4-BE49-F238E27FC236}">
                <a16:creationId xmlns:a16="http://schemas.microsoft.com/office/drawing/2014/main" id="{D6068229-A212-811B-D806-DD2CC6560928}"/>
              </a:ext>
            </a:extLst>
          </p:cNvPr>
          <p:cNvSpPr/>
          <p:nvPr/>
        </p:nvSpPr>
        <p:spPr>
          <a:xfrm rot="5400000">
            <a:off x="3994242" y="1946930"/>
            <a:ext cx="1431679" cy="134743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4" name="Google Shape;931;p104">
            <a:extLst>
              <a:ext uri="{FF2B5EF4-FFF2-40B4-BE49-F238E27FC236}">
                <a16:creationId xmlns:a16="http://schemas.microsoft.com/office/drawing/2014/main" id="{C6BF5BA4-B007-999D-1E05-074C22FAB7D1}"/>
              </a:ext>
            </a:extLst>
          </p:cNvPr>
          <p:cNvSpPr txBox="1">
            <a:spLocks/>
          </p:cNvSpPr>
          <p:nvPr/>
        </p:nvSpPr>
        <p:spPr>
          <a:xfrm>
            <a:off x="4036365" y="2468270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100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5" name="Google Shape;934;p104">
            <a:extLst>
              <a:ext uri="{FF2B5EF4-FFF2-40B4-BE49-F238E27FC236}">
                <a16:creationId xmlns:a16="http://schemas.microsoft.com/office/drawing/2014/main" id="{47430A55-98AF-5D21-E08E-C2D92CC181AA}"/>
              </a:ext>
            </a:extLst>
          </p:cNvPr>
          <p:cNvSpPr txBox="1">
            <a:spLocks/>
          </p:cNvSpPr>
          <p:nvPr/>
        </p:nvSpPr>
        <p:spPr>
          <a:xfrm>
            <a:off x="5383798" y="2254431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b="1" dirty="0"/>
          </a:p>
        </p:txBody>
      </p:sp>
      <p:sp>
        <p:nvSpPr>
          <p:cNvPr id="6" name="Google Shape;934;p104">
            <a:extLst>
              <a:ext uri="{FF2B5EF4-FFF2-40B4-BE49-F238E27FC236}">
                <a16:creationId xmlns:a16="http://schemas.microsoft.com/office/drawing/2014/main" id="{449CACF1-DC36-50D6-6368-B5A84A03DF59}"/>
              </a:ext>
            </a:extLst>
          </p:cNvPr>
          <p:cNvSpPr txBox="1">
            <a:spLocks/>
          </p:cNvSpPr>
          <p:nvPr/>
        </p:nvSpPr>
        <p:spPr>
          <a:xfrm>
            <a:off x="5465250" y="2291309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1er. Trimestre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1E41C74-D534-8051-27BD-69C1FC4B13E3}"/>
              </a:ext>
            </a:extLst>
          </p:cNvPr>
          <p:cNvSpPr txBox="1"/>
          <p:nvPr/>
        </p:nvSpPr>
        <p:spPr>
          <a:xfrm>
            <a:off x="7956850" y="6137975"/>
            <a:ext cx="6137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sp>
        <p:nvSpPr>
          <p:cNvPr id="7" name="Google Shape;922;p104">
            <a:extLst>
              <a:ext uri="{FF2B5EF4-FFF2-40B4-BE49-F238E27FC236}">
                <a16:creationId xmlns:a16="http://schemas.microsoft.com/office/drawing/2014/main" id="{F7A075A0-5EF9-E458-D216-C5146DFC59CC}"/>
              </a:ext>
            </a:extLst>
          </p:cNvPr>
          <p:cNvSpPr/>
          <p:nvPr/>
        </p:nvSpPr>
        <p:spPr>
          <a:xfrm rot="5400000">
            <a:off x="5321494" y="3147688"/>
            <a:ext cx="1431679" cy="1347433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8F4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Fira Sans Extra Condensed SemiB" panose="020B0603050000020004" pitchFamily="34" charset="0"/>
            </a:endParaRPr>
          </a:p>
        </p:txBody>
      </p:sp>
      <p:sp>
        <p:nvSpPr>
          <p:cNvPr id="9" name="Google Shape;931;p104">
            <a:extLst>
              <a:ext uri="{FF2B5EF4-FFF2-40B4-BE49-F238E27FC236}">
                <a16:creationId xmlns:a16="http://schemas.microsoft.com/office/drawing/2014/main" id="{2E697BC0-E1DD-4C22-3492-C3DEED62AB1B}"/>
              </a:ext>
            </a:extLst>
          </p:cNvPr>
          <p:cNvSpPr txBox="1">
            <a:spLocks/>
          </p:cNvSpPr>
          <p:nvPr/>
        </p:nvSpPr>
        <p:spPr>
          <a:xfrm>
            <a:off x="5363617" y="3669028"/>
            <a:ext cx="1444587" cy="3503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latin typeface="Fira Sans Extra Condensed SemiB" panose="020B0603050000020004" pitchFamily="34" charset="0"/>
              </a:rPr>
              <a:t>100</a:t>
            </a:r>
            <a:r>
              <a:rPr lang="en" dirty="0">
                <a:latin typeface="Fira Sans Extra Condensed SemiB" panose="020B0603050000020004" pitchFamily="34" charset="0"/>
              </a:rPr>
              <a:t>%</a:t>
            </a:r>
          </a:p>
        </p:txBody>
      </p:sp>
      <p:sp>
        <p:nvSpPr>
          <p:cNvPr id="10" name="Google Shape;934;p104">
            <a:extLst>
              <a:ext uri="{FF2B5EF4-FFF2-40B4-BE49-F238E27FC236}">
                <a16:creationId xmlns:a16="http://schemas.microsoft.com/office/drawing/2014/main" id="{30BFCD4F-6CCB-4146-1F71-777710A5733F}"/>
              </a:ext>
            </a:extLst>
          </p:cNvPr>
          <p:cNvSpPr txBox="1">
            <a:spLocks/>
          </p:cNvSpPr>
          <p:nvPr/>
        </p:nvSpPr>
        <p:spPr>
          <a:xfrm>
            <a:off x="7062928" y="3490471"/>
            <a:ext cx="2491600" cy="49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b="1" dirty="0"/>
              <a:t>2°. Trimestre</a:t>
            </a:r>
          </a:p>
        </p:txBody>
      </p:sp>
    </p:spTree>
    <p:extLst>
      <p:ext uri="{BB962C8B-B14F-4D97-AF65-F5344CB8AC3E}">
        <p14:creationId xmlns:p14="http://schemas.microsoft.com/office/powerpoint/2010/main" val="930240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F91FD-F04B-0DA7-511B-3AAE153C9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E43FC502-411F-AB9D-5FE3-93766DCA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5E933416-1DDF-F7AE-2840-7551365DD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103239" y="744791"/>
            <a:ext cx="2447611" cy="3071835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:a16="http://schemas.microsoft.com/office/drawing/2014/main" id="{EE21E576-140F-F519-85DA-9574740B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220157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</a:t>
            </a:r>
            <a:r>
              <a:rPr lang="es-MX" sz="2800" dirty="0">
                <a:solidFill>
                  <a:srgbClr val="002060"/>
                </a:solidFill>
                <a:latin typeface="Futura Lt BT" panose="020B0402020204020303" pitchFamily="34" charset="0"/>
              </a:rPr>
              <a:t>°</a:t>
            </a:r>
            <a:r>
              <a:rPr lang="es-MX" sz="2800" dirty="0">
                <a:latin typeface="Futura Lt BT" panose="020B0402020204020303" pitchFamily="34" charset="0"/>
              </a:rPr>
              <a:t> Trimestre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073EA8F-7A68-824E-32F4-BC7978F18695}"/>
              </a:ext>
            </a:extLst>
          </p:cNvPr>
          <p:cNvSpPr/>
          <p:nvPr/>
        </p:nvSpPr>
        <p:spPr>
          <a:xfrm>
            <a:off x="5839638" y="350873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5" name="Imagen 14" descr="Imagen que contiene Icono&#10;&#10;Descripción generada automáticamente">
            <a:extLst>
              <a:ext uri="{FF2B5EF4-FFF2-40B4-BE49-F238E27FC236}">
                <a16:creationId xmlns:a16="http://schemas.microsoft.com/office/drawing/2014/main" id="{F2100A55-6E00-BDB2-3E7D-58DB5DAA7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graphicFrame>
        <p:nvGraphicFramePr>
          <p:cNvPr id="16" name="Tabla 8">
            <a:extLst>
              <a:ext uri="{FF2B5EF4-FFF2-40B4-BE49-F238E27FC236}">
                <a16:creationId xmlns:a16="http://schemas.microsoft.com/office/drawing/2014/main" id="{C9A0AE32-0DFF-EBD0-C315-3EF75D500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71096"/>
              </p:ext>
            </p:extLst>
          </p:nvPr>
        </p:nvGraphicFramePr>
        <p:xfrm>
          <a:off x="3072474" y="1918398"/>
          <a:ext cx="8002354" cy="3535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01845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46009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2840419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latin typeface="Futura Lt BT" panose="020B0402020204020303"/>
                          <a:ea typeface="+mn-ea"/>
                          <a:cs typeface="+mn-cs"/>
                        </a:rPr>
                        <a:t>Explicación del lenguaje HTML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rgbClr val="00B050"/>
                          </a:solidFill>
                          <a:latin typeface="Futura Lt BT" panose="020B0402020204020303"/>
                        </a:rPr>
                        <a:t>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utura Lt BT" panose="020B0402020204020303"/>
                        <a:ea typeface="+mn-ea"/>
                        <a:cs typeface="+mn-cs"/>
                      </a:endParaRPr>
                    </a:p>
                    <a:p>
                      <a:endParaRPr lang="es-MX" dirty="0">
                        <a:latin typeface="Futura Lt BT" panose="020B0402020204020303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1925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Explicación de la ingeniería detrás de la carga de archivos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Cumple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1925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Capacitación y práctica en entornos de prueba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Futura Lt BT" panose="020B0402020204020303"/>
                          <a:ea typeface="+mn-ea"/>
                          <a:cs typeface="+mn-cs"/>
                        </a:rPr>
                        <a:t>Cumple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Futura Lt BT" panose="020B0402020204020303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290563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5087465-B8D4-AC95-DE09-8FD347C30150}"/>
              </a:ext>
            </a:extLst>
          </p:cNvPr>
          <p:cNvSpPr txBox="1"/>
          <p:nvPr/>
        </p:nvSpPr>
        <p:spPr>
          <a:xfrm>
            <a:off x="7927218" y="613858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297843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0058EA-D135-D27E-010B-B37B45A2F204}"/>
              </a:ext>
            </a:extLst>
          </p:cNvPr>
          <p:cNvSpPr txBox="1"/>
          <p:nvPr/>
        </p:nvSpPr>
        <p:spPr>
          <a:xfrm>
            <a:off x="7819610" y="6214533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1"/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1369616-5F8D-AE14-50A7-D54D86DA3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436" y="639197"/>
            <a:ext cx="10055127" cy="4669399"/>
          </a:xfrm>
        </p:spPr>
      </p:pic>
    </p:spTree>
    <p:extLst>
      <p:ext uri="{BB962C8B-B14F-4D97-AF65-F5344CB8AC3E}">
        <p14:creationId xmlns:p14="http://schemas.microsoft.com/office/powerpoint/2010/main" val="213162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FF6D82-5CED-D96E-CFFF-C7379C49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4282"/>
            <a:ext cx="12192000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66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T</a:t>
            </a:r>
            <a:r>
              <a:rPr lang="es-MX" sz="66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RANSPORTE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1F8608-15FA-8438-3B07-08BBAE34E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5" y="5484427"/>
            <a:ext cx="1368468" cy="12694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A3B14FC-50CA-160A-EF56-0C3FB90E438E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accent2">
                    <a:lumMod val="7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784782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21732" y="151549"/>
            <a:ext cx="5017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Capacitar al personal en cursos de manejo para realizar actividades de la empresa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3021732" y="1254889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989772"/>
              </p:ext>
            </p:extLst>
          </p:nvPr>
        </p:nvGraphicFramePr>
        <p:xfrm>
          <a:off x="8398565" y="188012"/>
          <a:ext cx="3621003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471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184665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423472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68278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50117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 Cumple</a:t>
                      </a:r>
                      <a:endParaRPr lang="es-MX" sz="1600" b="1" kern="1200" dirty="0">
                        <a:solidFill>
                          <a:srgbClr val="00B050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7DC7AC30-CD5F-907E-1EDE-7785DEEFC280}"/>
              </a:ext>
            </a:extLst>
          </p:cNvPr>
          <p:cNvSpPr txBox="1"/>
          <p:nvPr/>
        </p:nvSpPr>
        <p:spPr>
          <a:xfrm>
            <a:off x="3448700" y="2520437"/>
            <a:ext cx="6773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>
                <a:latin typeface="Futura Lt BT" panose="020B0402020204020303" pitchFamily="34" charset="0"/>
              </a:rPr>
              <a:t>Se realiza la capacitacion a 2 personas Lady Villa y Yareli Sanchez en 5 Sábados diferentes obteniendo un 100% de asistencia, se anexan a las clases Carlos Rojas y Marco Téllez con los temas que se tenían pendientes.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2893180" y="4840094"/>
            <a:ext cx="6516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500" dirty="0">
                <a:latin typeface="Futura Lt BT" panose="020B0402020204020303" pitchFamily="34" charset="0"/>
              </a:rPr>
              <a:t>Se otorgaron las clases con diferentes escenarios de conducción y se informa de las observaciones obtenidas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816E9A-045C-D576-ED80-37CAD68117C7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1379364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17" name="Tabla 8">
            <a:extLst>
              <a:ext uri="{FF2B5EF4-FFF2-40B4-BE49-F238E27FC236}">
                <a16:creationId xmlns:a16="http://schemas.microsoft.com/office/drawing/2014/main" id="{377299A4-FA75-39ED-BFC4-D11EEB2E3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221756"/>
              </p:ext>
            </p:extLst>
          </p:nvPr>
        </p:nvGraphicFramePr>
        <p:xfrm>
          <a:off x="2669459" y="1863214"/>
          <a:ext cx="9156291" cy="1676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Realizar</a:t>
                      </a: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 un calendario de pruebas de manejo con el personal involucrado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500" b="1" dirty="0">
                        <a:solidFill>
                          <a:srgbClr val="00B05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Se informa del calendario de actividades a realizar</a:t>
                      </a:r>
                      <a:endParaRPr lang="es-MX" sz="15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</a:tbl>
          </a:graphicData>
        </a:graphic>
      </p:graphicFrame>
      <p:pic>
        <p:nvPicPr>
          <p:cNvPr id="19" name="Imagen 18" descr="Imagen que contiene Icono&#10;&#10;Descripción generada automáticamente">
            <a:extLst>
              <a:ext uri="{FF2B5EF4-FFF2-40B4-BE49-F238E27FC236}">
                <a16:creationId xmlns:a16="http://schemas.microsoft.com/office/drawing/2014/main" id="{FA621139-C95E-A8A1-12A9-494DD5FC4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20" name="Título 3">
            <a:extLst>
              <a:ext uri="{FF2B5EF4-FFF2-40B4-BE49-F238E27FC236}">
                <a16:creationId xmlns:a16="http://schemas.microsoft.com/office/drawing/2014/main" id="{F3F37D6D-2842-2484-DB2B-1334DA7F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A5244B-9C65-D9A5-477B-C9647FF83857}"/>
              </a:ext>
            </a:extLst>
          </p:cNvPr>
          <p:cNvSpPr/>
          <p:nvPr/>
        </p:nvSpPr>
        <p:spPr>
          <a:xfrm>
            <a:off x="5803218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0</a:t>
            </a:r>
          </a:p>
        </p:txBody>
      </p:sp>
      <p:pic>
        <p:nvPicPr>
          <p:cNvPr id="22" name="Imagen 21" descr="Imagen que contiene Icono&#10;&#10;Descripción generada automáticamente">
            <a:extLst>
              <a:ext uri="{FF2B5EF4-FFF2-40B4-BE49-F238E27FC236}">
                <a16:creationId xmlns:a16="http://schemas.microsoft.com/office/drawing/2014/main" id="{27AB1FF6-F0ED-5AE2-D56E-933D668AF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6BA407-D625-A62F-AD04-A07346B52FA0}"/>
              </a:ext>
            </a:extLst>
          </p:cNvPr>
          <p:cNvSpPr txBox="1"/>
          <p:nvPr/>
        </p:nvSpPr>
        <p:spPr>
          <a:xfrm>
            <a:off x="10009149" y="6362228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831880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6">
            <a:extLst>
              <a:ext uri="{FF2B5EF4-FFF2-40B4-BE49-F238E27FC236}">
                <a16:creationId xmlns:a16="http://schemas.microsoft.com/office/drawing/2014/main" id="{786A1920-BDF6-A855-304A-2ACFE04AF28B}"/>
              </a:ext>
            </a:extLst>
          </p:cNvPr>
          <p:cNvSpPr/>
          <p:nvPr/>
        </p:nvSpPr>
        <p:spPr>
          <a:xfrm>
            <a:off x="-2848897" y="0"/>
            <a:ext cx="5697794" cy="5928851"/>
          </a:xfrm>
          <a:prstGeom prst="arc">
            <a:avLst>
              <a:gd name="adj1" fmla="val 16150149"/>
              <a:gd name="adj2" fmla="val 5437603"/>
            </a:avLst>
          </a:prstGeom>
          <a:ln w="38100">
            <a:solidFill>
              <a:srgbClr val="87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CA978-76C4-7730-20A3-D72DDEA99570}"/>
              </a:ext>
            </a:extLst>
          </p:cNvPr>
          <p:cNvSpPr txBox="1"/>
          <p:nvPr/>
        </p:nvSpPr>
        <p:spPr>
          <a:xfrm>
            <a:off x="201930" y="508513"/>
            <a:ext cx="1779398" cy="369332"/>
          </a:xfrm>
          <a:prstGeom prst="rect">
            <a:avLst/>
          </a:prstGeom>
          <a:solidFill>
            <a:srgbClr val="87FFFE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OBJETIVO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6B9F961-95A1-1FB6-319D-B1FC59357632}"/>
              </a:ext>
            </a:extLst>
          </p:cNvPr>
          <p:cNvSpPr/>
          <p:nvPr/>
        </p:nvSpPr>
        <p:spPr>
          <a:xfrm>
            <a:off x="1577100" y="63179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4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6F368A-6012-8D78-C90B-6A7D691E4A2B}"/>
              </a:ext>
            </a:extLst>
          </p:cNvPr>
          <p:cNvSpPr txBox="1"/>
          <p:nvPr/>
        </p:nvSpPr>
        <p:spPr>
          <a:xfrm>
            <a:off x="201930" y="2779759"/>
            <a:ext cx="1779398" cy="369332"/>
          </a:xfrm>
          <a:prstGeom prst="rect">
            <a:avLst/>
          </a:prstGeom>
          <a:solidFill>
            <a:srgbClr val="0370CB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INDICADOR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154C6C9-CCD1-2A21-102F-FBA40036A588}"/>
              </a:ext>
            </a:extLst>
          </p:cNvPr>
          <p:cNvSpPr/>
          <p:nvPr/>
        </p:nvSpPr>
        <p:spPr>
          <a:xfrm>
            <a:off x="1969914" y="2334425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370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C8C47318-5D7C-9E1C-C1BB-2E3E1C7D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10736"/>
            <a:ext cx="700625" cy="6499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52A608-42E4-F374-E1E1-013C8FA4599D}"/>
              </a:ext>
            </a:extLst>
          </p:cNvPr>
          <p:cNvSpPr txBox="1"/>
          <p:nvPr/>
        </p:nvSpPr>
        <p:spPr>
          <a:xfrm>
            <a:off x="3011793" y="83591"/>
            <a:ext cx="5017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Futura Lt BT" panose="020B0402020204020303" pitchFamily="34" charset="0"/>
              </a:rPr>
              <a:t>Diseñar un plan de capacitacion referente a mecánica general, manejo a la defensiva y actualizar los cambios en el reglamento de transito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A01BE91-F6BA-E757-677F-D9B17A9E4ABE}"/>
              </a:ext>
            </a:extLst>
          </p:cNvPr>
          <p:cNvCxnSpPr/>
          <p:nvPr/>
        </p:nvCxnSpPr>
        <p:spPr>
          <a:xfrm>
            <a:off x="3101674" y="1572553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15">
            <a:extLst>
              <a:ext uri="{FF2B5EF4-FFF2-40B4-BE49-F238E27FC236}">
                <a16:creationId xmlns:a16="http://schemas.microsoft.com/office/drawing/2014/main" id="{5BB0C93F-F87C-22AA-9AD9-8EEA2BB8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2110"/>
              </p:ext>
            </p:extLst>
          </p:nvPr>
        </p:nvGraphicFramePr>
        <p:xfrm>
          <a:off x="8765090" y="188012"/>
          <a:ext cx="3254476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3">
                  <a:extLst>
                    <a:ext uri="{9D8B030D-6E8A-4147-A177-3AD203B41FA5}">
                      <a16:colId xmlns:a16="http://schemas.microsoft.com/office/drawing/2014/main" val="4066504254"/>
                    </a:ext>
                  </a:extLst>
                </a:gridCol>
                <a:gridCol w="1064750">
                  <a:extLst>
                    <a:ext uri="{9D8B030D-6E8A-4147-A177-3AD203B41FA5}">
                      <a16:colId xmlns:a16="http://schemas.microsoft.com/office/drawing/2014/main" val="2191215519"/>
                    </a:ext>
                  </a:extLst>
                </a:gridCol>
                <a:gridCol w="380608">
                  <a:extLst>
                    <a:ext uri="{9D8B030D-6E8A-4147-A177-3AD203B41FA5}">
                      <a16:colId xmlns:a16="http://schemas.microsoft.com/office/drawing/2014/main" val="3527579459"/>
                    </a:ext>
                  </a:extLst>
                </a:gridCol>
                <a:gridCol w="331000">
                  <a:extLst>
                    <a:ext uri="{9D8B030D-6E8A-4147-A177-3AD203B41FA5}">
                      <a16:colId xmlns:a16="http://schemas.microsoft.com/office/drawing/2014/main" val="3827715635"/>
                    </a:ext>
                  </a:extLst>
                </a:gridCol>
                <a:gridCol w="404555">
                  <a:extLst>
                    <a:ext uri="{9D8B030D-6E8A-4147-A177-3AD203B41FA5}">
                      <a16:colId xmlns:a16="http://schemas.microsoft.com/office/drawing/2014/main" val="1764536759"/>
                    </a:ext>
                  </a:extLst>
                </a:gridCol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 de cumplimiento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13284"/>
                  </a:ext>
                </a:extLst>
              </a:tr>
              <a:tr h="353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Futura Lt BT" panose="020B0402020204020303" pitchFamily="34" charset="0"/>
                        </a:rPr>
                        <a:t>Porcentaje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Estatus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Futura Lt BT" panose="020B0402020204020303" pitchFamily="34" charset="0"/>
                        </a:rPr>
                        <a:t>Medidor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8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9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66.66%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1" kern="1200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 </a:t>
                      </a:r>
                      <a:endParaRPr lang="es-MX" sz="1600" b="1" kern="1200" dirty="0">
                        <a:solidFill>
                          <a:srgbClr val="FFC000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41689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7DC7AC30-CD5F-907E-1EDE-7785DEEFC280}"/>
              </a:ext>
            </a:extLst>
          </p:cNvPr>
          <p:cNvSpPr txBox="1"/>
          <p:nvPr/>
        </p:nvSpPr>
        <p:spPr>
          <a:xfrm>
            <a:off x="3448700" y="2342701"/>
            <a:ext cx="651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Futura Lt BT" panose="020B0402020204020303" pitchFamily="34" charset="0"/>
              </a:rPr>
              <a:t>Realizar capacitación sobre mecánica básica y manejo a la defensiva a todo el personal.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25CB16-0DD6-961A-94DE-E790CF4AA65A}"/>
              </a:ext>
            </a:extLst>
          </p:cNvPr>
          <p:cNvSpPr txBox="1"/>
          <p:nvPr/>
        </p:nvSpPr>
        <p:spPr>
          <a:xfrm>
            <a:off x="217684" y="5060317"/>
            <a:ext cx="1779398" cy="369332"/>
          </a:xfrm>
          <a:prstGeom prst="rect">
            <a:avLst/>
          </a:prstGeom>
          <a:solidFill>
            <a:srgbClr val="1B3A8A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latin typeface="Futura Lt BT" panose="020B0402020204020303" pitchFamily="34" charset="0"/>
              </a:rPr>
              <a:t>ESTRATEGIA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D5A02A-6B79-6295-F85B-0ECE29EBC517}"/>
              </a:ext>
            </a:extLst>
          </p:cNvPr>
          <p:cNvSpPr/>
          <p:nvPr/>
        </p:nvSpPr>
        <p:spPr>
          <a:xfrm>
            <a:off x="1567049" y="460568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C9140E-B0EA-4503-AABC-5FF8313A7780}"/>
              </a:ext>
            </a:extLst>
          </p:cNvPr>
          <p:cNvSpPr txBox="1"/>
          <p:nvPr/>
        </p:nvSpPr>
        <p:spPr>
          <a:xfrm>
            <a:off x="2893180" y="4840094"/>
            <a:ext cx="6516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>
                <a:latin typeface="Futura Lt BT" panose="020B0402020204020303" pitchFamily="34" charset="0"/>
              </a:rPr>
              <a:t>Agendar capacitacion para manejo a la defensiva con todo el personal.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5703899-88D5-C665-F4C4-EFD106614593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3186083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F7982B09-4F44-CCBB-D8DB-98E8B7EAF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75" y="5354123"/>
            <a:ext cx="700625" cy="649922"/>
          </a:xfrm>
          <a:prstGeom prst="rect">
            <a:avLst/>
          </a:prstGeom>
        </p:spPr>
      </p:pic>
      <p:graphicFrame>
        <p:nvGraphicFramePr>
          <p:cNvPr id="5" name="Tabla 8">
            <a:extLst>
              <a:ext uri="{FF2B5EF4-FFF2-40B4-BE49-F238E27FC236}">
                <a16:creationId xmlns:a16="http://schemas.microsoft.com/office/drawing/2014/main" id="{31C8759D-7635-A62E-09A4-57B27C936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06375"/>
              </p:ext>
            </p:extLst>
          </p:nvPr>
        </p:nvGraphicFramePr>
        <p:xfrm>
          <a:off x="2669459" y="1863214"/>
          <a:ext cx="9156291" cy="3002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29473">
                  <a:extLst>
                    <a:ext uri="{9D8B030D-6E8A-4147-A177-3AD203B41FA5}">
                      <a16:colId xmlns:a16="http://schemas.microsoft.com/office/drawing/2014/main" val="2473930486"/>
                    </a:ext>
                  </a:extLst>
                </a:gridCol>
                <a:gridCol w="1707640">
                  <a:extLst>
                    <a:ext uri="{9D8B030D-6E8A-4147-A177-3AD203B41FA5}">
                      <a16:colId xmlns:a16="http://schemas.microsoft.com/office/drawing/2014/main" val="1747398956"/>
                    </a:ext>
                  </a:extLst>
                </a:gridCol>
                <a:gridCol w="3119178">
                  <a:extLst>
                    <a:ext uri="{9D8B030D-6E8A-4147-A177-3AD203B41FA5}">
                      <a16:colId xmlns:a16="http://schemas.microsoft.com/office/drawing/2014/main" val="880950088"/>
                    </a:ext>
                  </a:extLst>
                </a:gridCol>
              </a:tblGrid>
              <a:tr h="1061884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Actividad</a:t>
                      </a:r>
                      <a:endParaRPr lang="es-MX" sz="3200" dirty="0">
                        <a:solidFill>
                          <a:schemeClr val="bg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Estatus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C000"/>
                          </a:solidFill>
                          <a:latin typeface="Futura Lt BT" panose="020B0402020204020303" pitchFamily="34" charset="0"/>
                        </a:rPr>
                        <a:t>En proceso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dirty="0">
                          <a:solidFill>
                            <a:srgbClr val="FF0000"/>
                          </a:solidFill>
                          <a:latin typeface="Futura Lt BT" panose="020B0402020204020303" pitchFamily="34" charset="0"/>
                        </a:rPr>
                        <a:t>No cumple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bg1"/>
                          </a:solidFill>
                          <a:latin typeface="Futura Lt BT" panose="020B0402020204020303" pitchFamily="34" charset="0"/>
                        </a:rPr>
                        <a:t>Observaciones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68018"/>
                  </a:ext>
                </a:extLst>
              </a:tr>
              <a:tr h="203167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MX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Se realizo presentación de curso de manejo a la defensiva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00B050"/>
                          </a:solidFill>
                          <a:latin typeface="Futura Lt BT" panose="020B0402020204020303" pitchFamily="34" charset="0"/>
                        </a:rPr>
                        <a:t>Cumple</a:t>
                      </a:r>
                      <a:endParaRPr lang="es-MX" sz="1500" b="1" dirty="0">
                        <a:solidFill>
                          <a:srgbClr val="00B050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50996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Agendar capacitacion de manejo a la defensiva</a:t>
                      </a:r>
                      <a:endParaRPr lang="es-MX" sz="15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 proceso</a:t>
                      </a:r>
                      <a:endParaRPr kumimoji="0" lang="es-MX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Pendiente agendar fecha</a:t>
                      </a:r>
                      <a:endParaRPr lang="es-MX" sz="15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38457"/>
                  </a:ext>
                </a:extLst>
              </a:tr>
              <a:tr h="385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500" kern="12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Agendar capacitación a todo el personal sobre mecánica básica y manejo a la defensiva</a:t>
                      </a:r>
                      <a:endParaRPr lang="es-MX" sz="1500" kern="12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Futura Lt BT" panose="020B0402020204020303" pitchFamily="34" charset="0"/>
                          <a:ea typeface="+mn-ea"/>
                          <a:cs typeface="+mn-cs"/>
                        </a:rPr>
                        <a:t>En proceso</a:t>
                      </a:r>
                      <a:endParaRPr kumimoji="0" lang="es-MX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Futura Lt BT" panose="020B04020202040203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Pendiente agendar fecha</a:t>
                      </a:r>
                      <a:endParaRPr lang="es-MX" sz="1500" dirty="0">
                        <a:solidFill>
                          <a:schemeClr val="tx1"/>
                        </a:solidFill>
                        <a:latin typeface="Futura Lt BT" panose="020B04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00884"/>
                  </a:ext>
                </a:extLst>
              </a:tr>
            </a:tbl>
          </a:graphicData>
        </a:graphic>
      </p:graphicFrame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44D48317-81DC-7160-53A9-8EF613BE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5819" r="56063" b="43854"/>
          <a:stretch/>
        </p:blipFill>
        <p:spPr>
          <a:xfrm>
            <a:off x="73745" y="1696062"/>
            <a:ext cx="2551470" cy="3202181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DD23C46-EA31-0461-93B9-F1CD8A44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50" y="175913"/>
            <a:ext cx="7828937" cy="1269435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MX" sz="2800" b="1" dirty="0">
                <a:latin typeface="Futura Lt BT" panose="020B0402020204020303" pitchFamily="34" charset="0"/>
              </a:rPr>
              <a:t>EFECTIVIDAD </a:t>
            </a:r>
            <a:r>
              <a:rPr lang="es-MX" sz="2800" dirty="0">
                <a:latin typeface="Futura Lt BT" panose="020B0402020204020303" pitchFamily="34" charset="0"/>
              </a:rPr>
              <a:t>del Plan de Acción:</a:t>
            </a:r>
            <a:br>
              <a:rPr lang="es-MX" sz="2800" dirty="0">
                <a:latin typeface="Futura Lt BT" panose="020B0402020204020303" pitchFamily="34" charset="0"/>
              </a:rPr>
            </a:br>
            <a:r>
              <a:rPr lang="es-MX" sz="2800" dirty="0">
                <a:latin typeface="Futura Lt BT" panose="020B0402020204020303" pitchFamily="34" charset="0"/>
              </a:rPr>
              <a:t>2° Trimestre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B52D8-5807-4DBF-AC49-F87894B00426}"/>
              </a:ext>
            </a:extLst>
          </p:cNvPr>
          <p:cNvSpPr/>
          <p:nvPr/>
        </p:nvSpPr>
        <p:spPr>
          <a:xfrm>
            <a:off x="5892431" y="337067"/>
            <a:ext cx="132736" cy="1008000"/>
          </a:xfrm>
          <a:prstGeom prst="rect">
            <a:avLst/>
          </a:prstGeom>
          <a:solidFill>
            <a:srgbClr val="1B3A8A"/>
          </a:solidFill>
          <a:ln>
            <a:solidFill>
              <a:srgbClr val="1B3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83F4FEF6-5668-E4D4-E9B4-F1A18967C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7" t="21642" b="50000"/>
          <a:stretch/>
        </p:blipFill>
        <p:spPr>
          <a:xfrm>
            <a:off x="4012750" y="311201"/>
            <a:ext cx="1826888" cy="10873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0CFD1B5-9970-DC4F-B96E-FB7F73F6AD0D}"/>
              </a:ext>
            </a:extLst>
          </p:cNvPr>
          <p:cNvSpPr txBox="1"/>
          <p:nvPr/>
        </p:nvSpPr>
        <p:spPr>
          <a:xfrm>
            <a:off x="10009149" y="6384530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chemeClr val="bg1">
                    <a:lumMod val="95000"/>
                  </a:schemeClr>
                </a:solidFill>
                <a:latin typeface="Futura Lt BT" panose="020B0402020204020303" pitchFamily="34" charset="0"/>
              </a:rPr>
              <a:t>F3PNO-DIR-01.00</a:t>
            </a:r>
          </a:p>
        </p:txBody>
      </p:sp>
    </p:spTree>
    <p:extLst>
      <p:ext uri="{BB962C8B-B14F-4D97-AF65-F5344CB8AC3E}">
        <p14:creationId xmlns:p14="http://schemas.microsoft.com/office/powerpoint/2010/main" val="2381339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072B62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16340</TotalTime>
  <Words>7558</Words>
  <Application>Microsoft Office PowerPoint</Application>
  <PresentationFormat>Panorámica</PresentationFormat>
  <Paragraphs>1998</Paragraphs>
  <Slides>106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106</vt:i4>
      </vt:variant>
    </vt:vector>
  </HeadingPairs>
  <TitlesOfParts>
    <vt:vector size="119" baseType="lpstr">
      <vt:lpstr>Aptos Narrow</vt:lpstr>
      <vt:lpstr>Arial</vt:lpstr>
      <vt:lpstr>Calibri</vt:lpstr>
      <vt:lpstr>Calibri Light</vt:lpstr>
      <vt:lpstr>Corbel</vt:lpstr>
      <vt:lpstr>Fira Sans Extra Condensed SemiB</vt:lpstr>
      <vt:lpstr>Futura Lt BT</vt:lpstr>
      <vt:lpstr>Lexend Deca</vt:lpstr>
      <vt:lpstr>Seaford</vt:lpstr>
      <vt:lpstr>Wingdings</vt:lpstr>
      <vt:lpstr>Wingdings 2</vt:lpstr>
      <vt:lpstr>Tema de Office</vt:lpstr>
      <vt:lpstr>Worksheet</vt:lpstr>
      <vt:lpstr>PRESENTACIÓN DE INDICADORES DE DESEMPEÑO</vt:lpstr>
      <vt:lpstr>COMERCIAL Y OPERACIONES  CENTRO-BAJÍO-NORTE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  <vt:lpstr>Presentación de PowerPoint</vt:lpstr>
      <vt:lpstr>EFECTIVIDAD del Plan de Acción: 2° Trimestre</vt:lpstr>
      <vt:lpstr>Presentación de PowerPoint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ADMINISTRACIÓN Y FINANZAS</vt:lpstr>
      <vt:lpstr>Presentación de PowerPoint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  <vt:lpstr>Presentación de PowerPoint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  <vt:lpstr>Presentación de PowerPoint</vt:lpstr>
      <vt:lpstr>EFECTIVIDAD del Plan de Acción: 2° Trimestre</vt:lpstr>
      <vt:lpstr>Recursos Humanos</vt:lpstr>
      <vt:lpstr>Presentación de PowerPoint</vt:lpstr>
      <vt:lpstr>Presentación de PowerPoint</vt:lpstr>
      <vt:lpstr>Presentación de PowerPoint</vt:lpstr>
      <vt:lpstr>EFECTIVIDAD del Plan de acción: 2° trimestre</vt:lpstr>
      <vt:lpstr>Presentación de PowerPoint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  <vt:lpstr>Presentación de PowerPoint</vt:lpstr>
      <vt:lpstr>Presentación de PowerPoint</vt:lpstr>
      <vt:lpstr>Presentación de PowerPoint</vt:lpstr>
      <vt:lpstr>CALIDAD</vt:lpstr>
      <vt:lpstr>Presentación de PowerPoint</vt:lpstr>
      <vt:lpstr>EFECTIVIDAD del Plan de Acción: 2° Trimestre</vt:lpstr>
      <vt:lpstr>Presentación de PowerPoint</vt:lpstr>
      <vt:lpstr>Presentación de PowerPoint</vt:lpstr>
      <vt:lpstr>EFECTIVIDAD del Plan de Acción: 2° Trimestre</vt:lpstr>
      <vt:lpstr>Presentación de PowerPoint</vt:lpstr>
      <vt:lpstr>Presentación de PowerPoint</vt:lpstr>
      <vt:lpstr>EFECTIVIDAD del Plan de Acción: 2° Trimestre</vt:lpstr>
      <vt:lpstr>Presentación de PowerPoint</vt:lpstr>
      <vt:lpstr>Presentación de PowerPoint</vt:lpstr>
      <vt:lpstr>Presentación de PowerPoint</vt:lpstr>
      <vt:lpstr>Presentación de PowerPoint</vt:lpstr>
      <vt:lpstr>EFECTIVIDAD del Plan de Acción: 2° Trimestre</vt:lpstr>
      <vt:lpstr>Presentación de PowerPoint</vt:lpstr>
      <vt:lpstr>Presentación de PowerPoint</vt:lpstr>
      <vt:lpstr>EFECTIVIDAD del Plan de Acción: 2° Trimestre</vt:lpstr>
      <vt:lpstr>TI</vt:lpstr>
      <vt:lpstr>Presentación de PowerPoint</vt:lpstr>
      <vt:lpstr>Presentación de PowerPoint</vt:lpstr>
      <vt:lpstr>Presentación de PowerPoint</vt:lpstr>
      <vt:lpstr>EFECTIVIDAD del Plan de Acción: 2° Trimestre</vt:lpstr>
      <vt:lpstr>Presentación de PowerPoint</vt:lpstr>
      <vt:lpstr>Presentación de PowerPoint</vt:lpstr>
      <vt:lpstr>Presentación de PowerPoint</vt:lpstr>
      <vt:lpstr>Presentación de PowerPoint</vt:lpstr>
      <vt:lpstr>EFECTIVIDAD del Plan de Acción: 2° Trimestre</vt:lpstr>
      <vt:lpstr>Presentación de PowerPoint</vt:lpstr>
      <vt:lpstr>Presentación de PowerPoint</vt:lpstr>
      <vt:lpstr>EFECTIVIDAD del Plan de Acción: 2° Trimestre</vt:lpstr>
      <vt:lpstr>Presentación de PowerPoint</vt:lpstr>
      <vt:lpstr>Presentación de PowerPoint</vt:lpstr>
      <vt:lpstr>EFECTIVIDAD del Plan de Acción: 2° Trimestre</vt:lpstr>
      <vt:lpstr>Presentación de PowerPoint</vt:lpstr>
      <vt:lpstr>Presentación de PowerPoint</vt:lpstr>
      <vt:lpstr>Presentación de PowerPoint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  <vt:lpstr>TRANSPORTE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  <vt:lpstr>EFECTIVIDAD del Plan de Acción: 2° Trimestre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DE DESEMPEÑO CUARTO TRIMESTRE 2022</dc:title>
  <dc:creator>Sistemas</dc:creator>
  <cp:lastModifiedBy>Sistemas</cp:lastModifiedBy>
  <cp:revision>70</cp:revision>
  <dcterms:created xsi:type="dcterms:W3CDTF">2023-01-06T22:45:51Z</dcterms:created>
  <dcterms:modified xsi:type="dcterms:W3CDTF">2025-07-11T16:52:33Z</dcterms:modified>
</cp:coreProperties>
</file>